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3" r:id="rId5"/>
  </p:sldMasterIdLst>
  <p:notesMasterIdLst>
    <p:notesMasterId r:id="rId57"/>
  </p:notesMasterIdLst>
  <p:sldIdLst>
    <p:sldId id="312" r:id="rId6"/>
    <p:sldId id="532" r:id="rId7"/>
    <p:sldId id="590" r:id="rId8"/>
    <p:sldId id="598" r:id="rId9"/>
    <p:sldId id="567" r:id="rId10"/>
    <p:sldId id="533" r:id="rId11"/>
    <p:sldId id="586" r:id="rId12"/>
    <p:sldId id="583" r:id="rId13"/>
    <p:sldId id="584" r:id="rId14"/>
    <p:sldId id="582" r:id="rId15"/>
    <p:sldId id="585" r:id="rId16"/>
    <p:sldId id="587" r:id="rId17"/>
    <p:sldId id="588" r:id="rId18"/>
    <p:sldId id="595" r:id="rId19"/>
    <p:sldId id="597" r:id="rId20"/>
    <p:sldId id="608" r:id="rId21"/>
    <p:sldId id="531" r:id="rId22"/>
    <p:sldId id="589" r:id="rId23"/>
    <p:sldId id="592" r:id="rId24"/>
    <p:sldId id="593" r:id="rId25"/>
    <p:sldId id="536" r:id="rId26"/>
    <p:sldId id="578" r:id="rId27"/>
    <p:sldId id="563" r:id="rId28"/>
    <p:sldId id="561" r:id="rId29"/>
    <p:sldId id="599" r:id="rId30"/>
    <p:sldId id="601" r:id="rId31"/>
    <p:sldId id="569" r:id="rId32"/>
    <p:sldId id="543" r:id="rId33"/>
    <p:sldId id="562" r:id="rId34"/>
    <p:sldId id="339" r:id="rId35"/>
    <p:sldId id="609" r:id="rId36"/>
    <p:sldId id="610" r:id="rId37"/>
    <p:sldId id="540" r:id="rId38"/>
    <p:sldId id="542" r:id="rId39"/>
    <p:sldId id="602" r:id="rId40"/>
    <p:sldId id="603" r:id="rId41"/>
    <p:sldId id="604" r:id="rId42"/>
    <p:sldId id="605" r:id="rId43"/>
    <p:sldId id="606" r:id="rId44"/>
    <p:sldId id="607" r:id="rId45"/>
    <p:sldId id="565" r:id="rId46"/>
    <p:sldId id="570" r:id="rId47"/>
    <p:sldId id="564" r:id="rId48"/>
    <p:sldId id="579" r:id="rId49"/>
    <p:sldId id="548" r:id="rId50"/>
    <p:sldId id="547" r:id="rId51"/>
    <p:sldId id="572" r:id="rId52"/>
    <p:sldId id="573" r:id="rId53"/>
    <p:sldId id="546" r:id="rId54"/>
    <p:sldId id="575" r:id="rId55"/>
    <p:sldId id="54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1AFEC4-4AEA-ED35-7FC8-4A7B37F2F479}" name="Pyatt, Elizabeth J" initials="PEJ" userId="S::ejp10@psu.edu::f0c75582-4427-4693-83dc-0dc03a8b3590" providerId="AD"/>
  <p188:author id="{BB88D9D3-79CE-9435-94A1-182832B633BD}" name="Mary Ann Tobin" initials="MAT" userId="Mary Ann Tobi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940"/>
    <a:srgbClr val="C00202"/>
    <a:srgbClr val="B40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20" autoAdjust="0"/>
    <p:restoredTop sz="71885" autoAdjust="0"/>
  </p:normalViewPr>
  <p:slideViewPr>
    <p:cSldViewPr snapToGrid="0" snapToObjects="1">
      <p:cViewPr varScale="1">
        <p:scale>
          <a:sx n="75" d="100"/>
          <a:sy n="75" d="100"/>
        </p:scale>
        <p:origin x="12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91B65-BAB7-3C42-8C79-E3097677FCB2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B125-C30F-7D42-B384-DEB6543E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1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B125-C30F-7D42-B384-DEB6543E3B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 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B125-C30F-7D42-B384-DEB6543E3B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67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B125-C30F-7D42-B384-DEB6543E3B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4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Elizabeth from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B125-C30F-7D42-B384-DEB6543E3B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2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B125-C30F-7D42-B384-DEB6543E3BB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0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416" y="5103864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400" kern="1200">
                <a:solidFill>
                  <a:srgbClr val="2A694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6416" y="293906"/>
            <a:ext cx="5458968" cy="386123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b="1" i="0" kern="1200">
                <a:solidFill>
                  <a:schemeClr val="tx1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dirty="0"/>
              <a:t>Accessibility: Working the Training Challenge</a:t>
            </a:r>
            <a:endParaRPr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90" y="375624"/>
            <a:ext cx="1033173" cy="5575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1" y="404914"/>
            <a:ext cx="7391401" cy="1143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1" y="1739937"/>
            <a:ext cx="7396163" cy="2108367"/>
          </a:xfrm>
        </p:spPr>
        <p:txBody>
          <a:bodyPr>
            <a:normAutofit/>
          </a:bodyPr>
          <a:lstStyle>
            <a:lvl1pPr>
              <a:defRPr sz="2400"/>
            </a:lvl1pPr>
            <a:lvl2pPr marL="457200" indent="-228600"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199" y="3994544"/>
            <a:ext cx="7396163" cy="2108367"/>
          </a:xfrm>
        </p:spPr>
        <p:txBody>
          <a:bodyPr>
            <a:normAutofit/>
          </a:bodyPr>
          <a:lstStyle>
            <a:lvl1pPr>
              <a:defRPr sz="2400"/>
            </a:lvl1pPr>
            <a:lvl2pPr marL="457200" indent="-228600"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1" y="404914"/>
            <a:ext cx="7391401" cy="1143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1" y="1739937"/>
            <a:ext cx="7396163" cy="2108367"/>
          </a:xfrm>
        </p:spPr>
        <p:txBody>
          <a:bodyPr>
            <a:normAutofit/>
          </a:bodyPr>
          <a:lstStyle>
            <a:lvl1pPr>
              <a:defRPr sz="2400"/>
            </a:lvl1pPr>
            <a:lvl2pPr marL="457200" indent="-228600"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199" y="3994544"/>
            <a:ext cx="7396163" cy="2108367"/>
          </a:xfrm>
        </p:spPr>
        <p:txBody>
          <a:bodyPr>
            <a:normAutofit/>
          </a:bodyPr>
          <a:lstStyle>
            <a:lvl1pPr>
              <a:defRPr sz="2400"/>
            </a:lvl1pPr>
            <a:lvl2pPr marL="457200" indent="-228600"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BBAABD-CCA9-4649-89D4-036FC644C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60" y="404914"/>
            <a:ext cx="1033173" cy="56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1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24"/>
            <a:ext cx="7391401" cy="1143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31392" y="1752765"/>
            <a:ext cx="3566160" cy="21596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lang="en-US" sz="2200" b="1" i="0" kern="1200" dirty="0" smtClean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defRPr>
            </a:lvl2pPr>
            <a:lvl3pPr>
              <a:defRPr sz="2000" b="1" i="0">
                <a:latin typeface="Aptos SemiBold" panose="020B0004020202020204" pitchFamily="34" charset="0"/>
              </a:defRPr>
            </a:lvl3pPr>
            <a:lvl4pPr>
              <a:defRPr sz="2000" b="1" i="0">
                <a:latin typeface="Aptos SemiBold" panose="020B0004020202020204" pitchFamily="34" charset="0"/>
              </a:defRPr>
            </a:lvl4pPr>
            <a:lvl5pPr>
              <a:defRPr sz="2000" b="1" i="0">
                <a:latin typeface="Aptos SemiBold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207972" y="1739937"/>
            <a:ext cx="3650152" cy="2108367"/>
          </a:xfrm>
        </p:spPr>
        <p:txBody>
          <a:bodyPr>
            <a:normAutofit/>
          </a:bodyPr>
          <a:lstStyle>
            <a:lvl1pPr>
              <a:defRPr sz="2400"/>
            </a:lvl1pPr>
            <a:lvl2pPr marL="457200" indent="-228600">
              <a:defRPr lang="en-US" sz="2200" b="1" i="0" kern="1200" dirty="0" smtClean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defRPr>
            </a:lvl2pPr>
            <a:lvl3pPr>
              <a:defRPr sz="2000" b="1" i="0">
                <a:latin typeface="Aptos SemiBold" panose="020B0004020202020204" pitchFamily="34" charset="0"/>
              </a:defRPr>
            </a:lvl3pPr>
            <a:lvl4pPr>
              <a:defRPr sz="2000" b="1" i="0">
                <a:latin typeface="Aptos SemiBold" panose="020B0004020202020204" pitchFamily="34" charset="0"/>
              </a:defRPr>
            </a:lvl4pPr>
            <a:lvl5pPr>
              <a:defRPr sz="2000" b="1" i="0">
                <a:latin typeface="Aptos SemiBold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421869" y="4077670"/>
            <a:ext cx="3566160" cy="21596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lang="en-US" sz="2200" b="1" i="0" kern="1200" dirty="0" smtClean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defRPr>
            </a:lvl2pPr>
            <a:lvl3pPr>
              <a:defRPr sz="2000" b="1" i="0">
                <a:latin typeface="Aptos SemiBold" panose="020B0004020202020204" pitchFamily="34" charset="0"/>
              </a:defRPr>
            </a:lvl3pPr>
            <a:lvl4pPr>
              <a:defRPr sz="2000" b="1" i="0">
                <a:latin typeface="Aptos SemiBold" panose="020B0004020202020204" pitchFamily="34" charset="0"/>
              </a:defRPr>
            </a:lvl4pPr>
            <a:lvl5pPr>
              <a:defRPr sz="2000" b="1" i="0">
                <a:latin typeface="Aptos SemiBold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6"/>
          </p:nvPr>
        </p:nvSpPr>
        <p:spPr>
          <a:xfrm>
            <a:off x="4198449" y="4064842"/>
            <a:ext cx="3650152" cy="2108367"/>
          </a:xfrm>
        </p:spPr>
        <p:txBody>
          <a:bodyPr>
            <a:normAutofit/>
          </a:bodyPr>
          <a:lstStyle>
            <a:lvl1pPr>
              <a:defRPr sz="2400"/>
            </a:lvl1pPr>
            <a:lvl2pPr marL="457200" indent="-228600">
              <a:defRPr lang="en-US" sz="2200" b="1" i="0" kern="1200" dirty="0" smtClean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defRPr>
            </a:lvl2pPr>
            <a:lvl3pPr>
              <a:defRPr sz="2000" b="1" i="0">
                <a:latin typeface="Aptos SemiBold" panose="020B0004020202020204" pitchFamily="34" charset="0"/>
              </a:defRPr>
            </a:lvl3pPr>
            <a:lvl4pPr>
              <a:defRPr sz="2000" b="1" i="0">
                <a:latin typeface="Aptos SemiBold" panose="020B0004020202020204" pitchFamily="34" charset="0"/>
              </a:defRPr>
            </a:lvl4pPr>
            <a:lvl5pPr>
              <a:defRPr sz="2000" b="1" i="0">
                <a:latin typeface="Aptos SemiBold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75624"/>
            <a:ext cx="7844685" cy="1143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4848-AC2B-3042-9485-9462FFB65D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199" y="1822254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/>
          </p:nvPr>
        </p:nvSpPr>
        <p:spPr>
          <a:xfrm>
            <a:off x="2474482" y="1822254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5"/>
          </p:nvPr>
        </p:nvSpPr>
        <p:spPr>
          <a:xfrm>
            <a:off x="4445525" y="1822254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6462808" y="1822254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7"/>
          </p:nvPr>
        </p:nvSpPr>
        <p:spPr>
          <a:xfrm>
            <a:off x="431392" y="3114063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18"/>
          </p:nvPr>
        </p:nvSpPr>
        <p:spPr>
          <a:xfrm>
            <a:off x="2448675" y="3114063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19"/>
          </p:nvPr>
        </p:nvSpPr>
        <p:spPr>
          <a:xfrm>
            <a:off x="4419718" y="3114063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20"/>
          </p:nvPr>
        </p:nvSpPr>
        <p:spPr>
          <a:xfrm>
            <a:off x="6437001" y="3114063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21"/>
          </p:nvPr>
        </p:nvSpPr>
        <p:spPr>
          <a:xfrm>
            <a:off x="457199" y="4424742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2"/>
          </p:nvPr>
        </p:nvSpPr>
        <p:spPr>
          <a:xfrm>
            <a:off x="2474482" y="4424742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3"/>
          </p:nvPr>
        </p:nvSpPr>
        <p:spPr>
          <a:xfrm>
            <a:off x="4445525" y="4424742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4"/>
          </p:nvPr>
        </p:nvSpPr>
        <p:spPr>
          <a:xfrm>
            <a:off x="6462808" y="4424742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55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75624"/>
            <a:ext cx="7214652" cy="1143000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4"/>
            <a:ext cx="7214652" cy="4550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b="1" i="0">
                <a:solidFill>
                  <a:schemeClr val="tx1"/>
                </a:solidFill>
                <a:latin typeface="Aptos SemiBold" panose="020B0004020202020204" pitchFamily="34" charset="0"/>
              </a:defRPr>
            </a:lvl2pPr>
            <a:lvl3pPr>
              <a:defRPr sz="2400" b="1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sz="2400" b="1" i="0">
                <a:solidFill>
                  <a:schemeClr val="tx1"/>
                </a:solidFill>
                <a:latin typeface="Aptos SemiBold" panose="020B0004020202020204" pitchFamily="34" charset="0"/>
              </a:defRPr>
            </a:lvl4pPr>
            <a:lvl5pPr>
              <a:defRPr sz="2400" b="1" i="0">
                <a:solidFill>
                  <a:schemeClr val="tx1"/>
                </a:solidFill>
                <a:latin typeface="Aptos SemiBold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33" y="375624"/>
            <a:ext cx="1033173" cy="5575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ccessibility Summer Camp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4053533"/>
            <a:ext cx="2791340" cy="259268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4881E8-4123-406C-909C-57DE9F1BAF5D}"/>
              </a:ext>
            </a:extLst>
          </p:cNvPr>
          <p:cNvSpPr txBox="1"/>
          <p:nvPr userDrawn="1"/>
        </p:nvSpPr>
        <p:spPr>
          <a:xfrm>
            <a:off x="628650" y="414477"/>
            <a:ext cx="62199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0" dirty="0">
                <a:effectLst/>
                <a:latin typeface="Klavika Bold" panose="020B0806040000020004" pitchFamily="34" charset="0"/>
              </a:rPr>
              <a:t>Accessibility Summer Camp 2023</a:t>
            </a:r>
            <a:endParaRPr lang="en-US" sz="3000" dirty="0">
              <a:effectLst/>
              <a:latin typeface="Klavika Bold" panose="020B080604000002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FB251-3C3E-4694-9726-15D6405098DF}"/>
              </a:ext>
            </a:extLst>
          </p:cNvPr>
          <p:cNvSpPr txBox="1"/>
          <p:nvPr userDrawn="1"/>
        </p:nvSpPr>
        <p:spPr>
          <a:xfrm>
            <a:off x="487496" y="5927076"/>
            <a:ext cx="224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</a:t>
            </a:r>
            <a:r>
              <a:rPr lang="en-US" sz="2400" dirty="0" err="1"/>
              <a:t>AccessibilityICT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6012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7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35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720" y="1879071"/>
            <a:ext cx="7886700" cy="3772582"/>
          </a:xfrm>
        </p:spPr>
        <p:txBody>
          <a:bodyPr/>
          <a:lstStyle>
            <a:lvl1pPr marL="0" indent="0">
              <a:buNone/>
              <a:defRPr sz="27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ccessibility Summer Camp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68" y="3630828"/>
            <a:ext cx="2110619" cy="2787964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21448-BE4D-46F3-8381-33C6D6806DAC}"/>
              </a:ext>
            </a:extLst>
          </p:cNvPr>
          <p:cNvSpPr txBox="1"/>
          <p:nvPr userDrawn="1"/>
        </p:nvSpPr>
        <p:spPr>
          <a:xfrm>
            <a:off x="665720" y="5908101"/>
            <a:ext cx="224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</a:t>
            </a:r>
            <a:r>
              <a:rPr lang="en-US" sz="2400" dirty="0" err="1"/>
              <a:t>AccessibilityICT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7444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4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275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DE8DF-EC85-461C-B606-655AD0045FD3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39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F5970D-8E09-4091-B1DE-76257E5F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8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DE8DF-EC85-461C-B606-655AD0045FD3}" type="datetimeFigureOut">
              <a:rPr lang="en-US" smtClean="0"/>
              <a:t>3/22/24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739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F5970D-8E09-4091-B1DE-76257E5F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91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DE8DF-EC85-461C-B606-655AD0045FD3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739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F5970D-8E09-4091-B1DE-76257E5F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79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DE8DF-EC85-461C-B606-655AD0045FD3}" type="datetimeFigureOut">
              <a:rPr lang="en-US" smtClean="0"/>
              <a:t>3/22/24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739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F5970D-8E09-4091-B1DE-76257E5F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2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DE8DF-EC85-461C-B606-655AD0045FD3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39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F5970D-8E09-4091-B1DE-76257E5F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8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DE8DF-EC85-461C-B606-655AD0045FD3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39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F5970D-8E09-4091-B1DE-76257E5F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48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DE8DF-EC85-461C-B606-655AD0045FD3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39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F5970D-8E09-4091-B1DE-76257E5F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DE8DF-EC85-461C-B606-655AD0045FD3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39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F5970D-8E09-4091-B1DE-76257E5F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3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54" y="879355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54" y="2174755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654" y="6356350"/>
            <a:ext cx="49268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212106" y="879355"/>
            <a:ext cx="1645920" cy="524680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  <a:ln w="12700">
            <a:noFill/>
          </a:ln>
        </p:spPr>
        <p:txBody>
          <a:bodyPr anchor="b" anchorCtr="0"/>
          <a:lstStyle>
            <a:lvl1pPr algn="r">
              <a:defRPr sz="4600" b="0" cap="none" baseline="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6ED917-7E31-8146-A719-B54B8352F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81050" y="5334000"/>
            <a:ext cx="729615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C8C74-087C-5D46-B1CB-6419F2F07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8077200" y="361016"/>
            <a:ext cx="0" cy="497298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67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92" y="375624"/>
            <a:ext cx="7391401" cy="1330458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1531"/>
            <a:ext cx="3566160" cy="43046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 b="1" i="0">
                <a:latin typeface="Aptos SemiBold" panose="020B0004020202020204" pitchFamily="34" charset="0"/>
              </a:defRPr>
            </a:lvl2pPr>
            <a:lvl3pPr>
              <a:defRPr sz="1800" b="1" i="0">
                <a:latin typeface="Aptos" panose="020B0004020202020204" pitchFamily="34" charset="0"/>
              </a:defRPr>
            </a:lvl3pPr>
            <a:lvl4pPr>
              <a:defRPr sz="1800" b="1" i="0">
                <a:latin typeface="Aptos SemiBold" panose="020B0004020202020204" pitchFamily="34" charset="0"/>
              </a:defRPr>
            </a:lvl4pPr>
            <a:lvl5pPr>
              <a:defRPr sz="1800" b="1" i="0">
                <a:latin typeface="Aptos SemiBold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1821531"/>
            <a:ext cx="3566160" cy="4304632"/>
          </a:xfrm>
        </p:spPr>
        <p:txBody>
          <a:bodyPr>
            <a:normAutofit/>
          </a:bodyPr>
          <a:lstStyle>
            <a:lvl1pPr>
              <a:defRPr sz="2400"/>
            </a:lvl1pPr>
            <a:lvl2pPr marL="457200" indent="-228600">
              <a:defRPr lang="en-US" sz="2200" b="1" i="0" kern="1200" dirty="0" smtClean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defRPr>
            </a:lvl2pPr>
            <a:lvl3pPr>
              <a:defRPr sz="1800" b="1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sz="1800" b="1" i="0">
                <a:solidFill>
                  <a:schemeClr val="tx1"/>
                </a:solidFill>
                <a:latin typeface="Aptos SemiBold" panose="020B0004020202020204" pitchFamily="34" charset="0"/>
              </a:defRPr>
            </a:lvl4pPr>
            <a:lvl5pPr>
              <a:defRPr sz="1800" b="1" i="0">
                <a:solidFill>
                  <a:schemeClr val="tx1"/>
                </a:solidFill>
                <a:latin typeface="Aptos SemiBold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92" y="503903"/>
            <a:ext cx="7542175" cy="1227834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  <a:solidFill>
            <a:schemeClr val="tx2">
              <a:lumMod val="5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  <a:ln w="12700">
            <a:solidFill>
              <a:schemeClr val="tx2">
                <a:lumMod val="50000"/>
              </a:schemeClr>
            </a:solidFill>
          </a:ln>
        </p:spPr>
        <p:txBody>
          <a:bodyPr tIns="45720">
            <a:normAutofit/>
          </a:bodyPr>
          <a:lstStyle>
            <a:lvl1pPr>
              <a:defRPr sz="2400"/>
            </a:lvl1pPr>
            <a:lvl2pPr marL="457200" indent="-228600">
              <a:defRPr lang="en-US" sz="2200" b="1" i="0" kern="1200" dirty="0" smtClean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defRPr>
            </a:lvl2pPr>
            <a:lvl3pPr>
              <a:defRPr sz="2000" b="1" i="0">
                <a:latin typeface="Aptos" panose="020B0004020202020204" pitchFamily="34" charset="0"/>
              </a:defRPr>
            </a:lvl3pPr>
            <a:lvl4pPr>
              <a:defRPr sz="2000" b="1" i="0">
                <a:latin typeface="Aptos SemiBold" panose="020B0004020202020204" pitchFamily="34" charset="0"/>
              </a:defRPr>
            </a:lvl4pPr>
            <a:lvl5pPr>
              <a:defRPr sz="2000" b="1" i="0">
                <a:latin typeface="Aptos SemiBold" panose="020B00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  <a:ln w="12700">
            <a:solidFill>
              <a:schemeClr val="tx2">
                <a:lumMod val="50000"/>
              </a:schemeClr>
            </a:solidFill>
          </a:ln>
        </p:spPr>
        <p:txBody>
          <a:bodyPr tIns="45720">
            <a:normAutofit/>
          </a:bodyPr>
          <a:lstStyle>
            <a:lvl1pPr>
              <a:defRPr lang="en-US" sz="2400" b="1" i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2200" b="1" i="0">
                <a:latin typeface="Aptos SemiBold" panose="020B0004020202020204" pitchFamily="34" charset="0"/>
              </a:defRPr>
            </a:lvl2pPr>
            <a:lvl3pPr>
              <a:defRPr sz="2000" b="1" i="0">
                <a:latin typeface="Aptos" panose="020B0004020202020204" pitchFamily="34" charset="0"/>
              </a:defRPr>
            </a:lvl3pPr>
            <a:lvl4pPr>
              <a:defRPr sz="2000" b="1" i="0">
                <a:latin typeface="Aptos SemiBold" panose="020B0004020202020204" pitchFamily="34" charset="0"/>
              </a:defRPr>
            </a:lvl4pPr>
            <a:lvl5pPr>
              <a:defRPr sz="2000" b="1" i="0">
                <a:latin typeface="Aptos SemiBold" panose="020B00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3/22/24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375624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71024"/>
            <a:ext cx="6508377" cy="4550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877" y="6350169"/>
            <a:ext cx="886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392" y="6356350"/>
            <a:ext cx="2852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6604" y="6350169"/>
            <a:ext cx="373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4848-AC2B-3042-9485-9462FFB65D2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1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82" r:id="rId11"/>
    <p:sldLayoutId id="2147483670" r:id="rId12"/>
    <p:sldLayoutId id="2147483671" r:id="rId13"/>
    <p:sldLayoutId id="2147483672" r:id="rId14"/>
    <p:sldLayoutId id="2147483680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ndara"/>
          <a:ea typeface="+mj-ea"/>
          <a:cs typeface="Candara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tx2">
            <a:lumMod val="75000"/>
          </a:schemeClr>
        </a:buClr>
        <a:buSzPct val="100000"/>
        <a:buFont typeface="Wingdings 2" pitchFamily="18" charset="2"/>
        <a:buChar char="¡"/>
        <a:defRPr sz="2800" b="1" kern="1200">
          <a:solidFill>
            <a:schemeClr val="tx1"/>
          </a:solidFill>
          <a:latin typeface="Candara"/>
          <a:ea typeface="+mn-ea"/>
          <a:cs typeface="Candara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2A6940"/>
        </a:buClr>
        <a:buSzPct val="100000"/>
        <a:buFont typeface="Wingdings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bg2">
            <a:lumMod val="25000"/>
          </a:schemeClr>
        </a:buClr>
        <a:buSzPct val="100000"/>
        <a:buFont typeface="Wingdings 2" pitchFamily="18" charset="2"/>
        <a:buChar char="¡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2A6940"/>
        </a:buClr>
        <a:buSzPct val="100000"/>
        <a:buFont typeface="Wingdings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bg2">
            <a:lumMod val="25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4"/>
            </a:gs>
            <a:gs pos="3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396" y="184785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82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ccessibility@p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WAI/tutorials/page-structure/heading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accessibility.psu.edu/microsoftoffice/syllabustemplates/" TargetMode="Externa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ility.psu.edu/training/handouts/" TargetMode="External"/><Relationship Id="rId2" Type="http://schemas.openxmlformats.org/officeDocument/2006/relationships/hyperlink" Target="https://accessibility.psu.edu/microsoftoffice/syllabustemplat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cessibility.psu.edu/tips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pennstateoffice365.sharepoint.com/sites/AccessibilityHandouts/Shared%20Documents/Forms/AllItems.aspx?originalPath=aHR0cHM6Ly9wZW5uc3RhdGVvZmZpY2UzNjUuc2hhcmVwb2ludC5jb20vOmY6L3MvQWNjZXNzaWJpbGl0eUhhbmRvdXRzL0VtNE5zWUpIbkV0Q2lXOFUtNFFoTmdZQmU4YkpNYl9rRWQ4b08xci02XzNMZ2c%5FcnRpbWU9RS1EeWNkeEsyVWc&amp;viewid=2a7c7e9c%2D0752%2D4d74%2D9adf%2D3a03af55d8ef&amp;id=%2Fsites%2FAccessibilityHandouts%2FShared%20Documen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09CBF9-065B-DB42-BD24-EDB00A9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416" y="218158"/>
            <a:ext cx="5458968" cy="2540350"/>
          </a:xfrm>
        </p:spPr>
        <p:txBody>
          <a:bodyPr>
            <a:normAutofit/>
          </a:bodyPr>
          <a:lstStyle/>
          <a:p>
            <a:r>
              <a:rPr lang="en-US" sz="3600" dirty="0"/>
              <a:t>Using Word Templates to Promote Accessible Headings &amp; Tables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129E2DF-02D0-904B-B642-9CB7BCBCC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416" y="3429000"/>
            <a:ext cx="5458968" cy="22519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Elizabeth J. Pyatt, Ph.D.</a:t>
            </a:r>
            <a:br>
              <a:rPr lang="en-US" dirty="0"/>
            </a:br>
            <a:r>
              <a:rPr lang="en-US" dirty="0"/>
              <a:t>IT Accessibility</a:t>
            </a:r>
          </a:p>
          <a:p>
            <a:r>
              <a:rPr lang="en-US" dirty="0"/>
              <a:t>Lecturer, Linguistics</a:t>
            </a:r>
          </a:p>
          <a:p>
            <a:r>
              <a:rPr lang="en-US" dirty="0">
                <a:hlinkClick r:id="rId2"/>
              </a:rPr>
              <a:t>accessibility@psu.edu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746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A3BE5-CB9D-37D7-1C77-D45F21CC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hard are these to explain?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3AC85-B816-28D6-F032-50F02F00D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Options (on a scale of 1-5)</a:t>
            </a:r>
          </a:p>
          <a:p>
            <a:pPr marL="685800" lvl="1" indent="-457200">
              <a:buFont typeface="+mj-lt"/>
              <a:buAutoNum type="alphaLcParenR"/>
            </a:pPr>
            <a:r>
              <a:rPr lang="en-US" dirty="0"/>
              <a:t>Image Alt Text</a:t>
            </a:r>
          </a:p>
          <a:p>
            <a:pPr marL="685800" lvl="1" indent="-457200">
              <a:buFont typeface="+mj-lt"/>
              <a:buAutoNum type="alphaLcParenR"/>
            </a:pPr>
            <a:r>
              <a:rPr lang="en-US" dirty="0"/>
              <a:t>Contrast</a:t>
            </a:r>
          </a:p>
          <a:p>
            <a:pPr marL="685800" lvl="1" indent="-457200">
              <a:buFont typeface="+mj-lt"/>
              <a:buAutoNum type="alphaLcParenR"/>
            </a:pPr>
            <a:r>
              <a:rPr lang="en-US" dirty="0"/>
              <a:t>Headings</a:t>
            </a:r>
          </a:p>
          <a:p>
            <a:pPr marL="685800" lvl="1" indent="-457200">
              <a:buFont typeface="+mj-lt"/>
              <a:buAutoNum type="alphaLcParenR"/>
            </a:pPr>
            <a:r>
              <a:rPr lang="en-US" dirty="0"/>
              <a:t>Table Headers</a:t>
            </a:r>
          </a:p>
          <a:p>
            <a:pPr marL="685800" lvl="1" indent="-457200">
              <a:buFont typeface="+mj-lt"/>
              <a:buAutoNum type="alphaLcParenR"/>
            </a:pPr>
            <a:r>
              <a:rPr lang="en-US" dirty="0"/>
              <a:t>Usable Link Text</a:t>
            </a:r>
          </a:p>
        </p:txBody>
      </p:sp>
    </p:spTree>
    <p:extLst>
      <p:ext uri="{BB962C8B-B14F-4D97-AF65-F5344CB8AC3E}">
        <p14:creationId xmlns:p14="http://schemas.microsoft.com/office/powerpoint/2010/main" val="160975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7CDBF9-36F6-3F34-EA6E-939DE278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“Linguistics” and Accessibility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37E43-FB33-9928-DEE8-446750747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4114800" cy="639762"/>
          </a:xfrm>
        </p:spPr>
        <p:txBody>
          <a:bodyPr/>
          <a:lstStyle/>
          <a:p>
            <a:r>
              <a:rPr lang="en-US" dirty="0"/>
              <a:t>Semiotics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316E0-CD7E-32AB-B098-A9BF53FD2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4114800" cy="3436751"/>
          </a:xfrm>
        </p:spPr>
        <p:txBody>
          <a:bodyPr>
            <a:normAutofit/>
          </a:bodyPr>
          <a:lstStyle/>
          <a:p>
            <a:r>
              <a:rPr lang="en-US" dirty="0"/>
              <a:t>Signal vs. Semantics</a:t>
            </a:r>
          </a:p>
          <a:p>
            <a:pPr lvl="1"/>
            <a:r>
              <a:rPr lang="en-US" dirty="0"/>
              <a:t>Visual formatting can be a </a:t>
            </a:r>
            <a:r>
              <a:rPr lang="en-US" b="1" dirty="0"/>
              <a:t>signal</a:t>
            </a:r>
            <a:r>
              <a:rPr lang="en-US" dirty="0"/>
              <a:t> for </a:t>
            </a:r>
            <a:r>
              <a:rPr lang="en-US" b="1" dirty="0"/>
              <a:t>semantic</a:t>
            </a:r>
            <a:r>
              <a:rPr lang="en-US" dirty="0"/>
              <a:t> structure</a:t>
            </a:r>
          </a:p>
          <a:p>
            <a:pPr lvl="1"/>
            <a:r>
              <a:rPr lang="en-US" dirty="0"/>
              <a:t>Can be </a:t>
            </a:r>
            <a:r>
              <a:rPr lang="en-US" b="1" dirty="0"/>
              <a:t>subconscious</a:t>
            </a:r>
          </a:p>
          <a:p>
            <a:pPr lvl="1"/>
            <a:r>
              <a:rPr lang="en-US" dirty="0"/>
              <a:t>Signal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terfer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ence</a:t>
            </a:r>
            <a:r>
              <a:rPr lang="en-US" dirty="0"/>
              <a:t> is possible</a:t>
            </a:r>
          </a:p>
          <a:p>
            <a:pPr lvl="2"/>
            <a:r>
              <a:rPr lang="en-US" dirty="0"/>
              <a:t>Stroop Effect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</a:t>
            </a:r>
            <a:r>
              <a:rPr lang="en-US" dirty="0"/>
              <a:t> should be </a:t>
            </a:r>
            <a:r>
              <a:rPr lang="en-US" u="sng" dirty="0">
                <a:solidFill>
                  <a:schemeClr val="accent2">
                    <a:lumMod val="50000"/>
                  </a:schemeClr>
                </a:solidFill>
              </a:rPr>
              <a:t>blue!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446DEB-FEFE-E787-DDB3-E008F5F5E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5200" y="2054132"/>
            <a:ext cx="3911602" cy="639762"/>
          </a:xfrm>
        </p:spPr>
        <p:txBody>
          <a:bodyPr/>
          <a:lstStyle/>
          <a:p>
            <a:r>
              <a:rPr lang="en-US" dirty="0"/>
              <a:t>Multilingualism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E44173-B4D5-32A6-8335-6FAEEC476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75200" y="2689411"/>
            <a:ext cx="3911602" cy="3436751"/>
          </a:xfrm>
        </p:spPr>
        <p:txBody>
          <a:bodyPr>
            <a:normAutofit/>
          </a:bodyPr>
          <a:lstStyle/>
          <a:p>
            <a:r>
              <a:rPr lang="en-US" dirty="0"/>
              <a:t>Multilingualism</a:t>
            </a:r>
          </a:p>
          <a:p>
            <a:pPr lvl="1"/>
            <a:r>
              <a:rPr lang="en-US" dirty="0"/>
              <a:t>Able to switch grammars and modalities</a:t>
            </a:r>
          </a:p>
          <a:p>
            <a:pPr lvl="1"/>
            <a:r>
              <a:rPr lang="en-US" dirty="0"/>
              <a:t>Red = </a:t>
            </a:r>
          </a:p>
          <a:p>
            <a:pPr lvl="2"/>
            <a:r>
              <a:rPr lang="en-US" dirty="0"/>
              <a:t>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Danger</a:t>
            </a:r>
            <a:r>
              <a:rPr lang="en-US" dirty="0"/>
              <a:t>” (English)</a:t>
            </a:r>
          </a:p>
          <a:p>
            <a:pPr lvl="2"/>
            <a:r>
              <a:rPr lang="en-US" dirty="0"/>
              <a:t>“</a:t>
            </a: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Peligro</a:t>
            </a:r>
            <a:r>
              <a:rPr lang="en-US" dirty="0"/>
              <a:t>” (Spanish)</a:t>
            </a:r>
          </a:p>
          <a:p>
            <a:pPr lvl="2"/>
            <a:r>
              <a:rPr lang="en-US" dirty="0"/>
              <a:t>“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Avertissement</a:t>
            </a:r>
            <a:r>
              <a:rPr lang="en-US" dirty="0"/>
              <a:t>” (French)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2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7CDBF9-36F6-3F34-EA6E-939DE278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Signals, Explain the Meaning</a:t>
            </a:r>
            <a:br>
              <a:rPr lang="en-US" dirty="0"/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Any headings?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37E43-FB33-9928-DEE8-446750747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4114800" cy="639762"/>
          </a:xfrm>
        </p:spPr>
        <p:txBody>
          <a:bodyPr/>
          <a:lstStyle/>
          <a:p>
            <a:r>
              <a:rPr lang="en-US" dirty="0"/>
              <a:t>Semiotics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316E0-CD7E-32AB-B098-A9BF53FD2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4114800" cy="3436751"/>
          </a:xfrm>
        </p:spPr>
        <p:txBody>
          <a:bodyPr>
            <a:normAutofit/>
          </a:bodyPr>
          <a:lstStyle/>
          <a:p>
            <a:r>
              <a:rPr lang="en-US" dirty="0"/>
              <a:t>Signal vs. Semantics</a:t>
            </a:r>
          </a:p>
          <a:p>
            <a:pPr lvl="1"/>
            <a:r>
              <a:rPr lang="en-US" dirty="0"/>
              <a:t>Visual formatting can be a </a:t>
            </a:r>
            <a:r>
              <a:rPr lang="en-US" b="1" dirty="0"/>
              <a:t>signal</a:t>
            </a:r>
            <a:r>
              <a:rPr lang="en-US" dirty="0"/>
              <a:t> for </a:t>
            </a:r>
            <a:r>
              <a:rPr lang="en-US" b="1" dirty="0"/>
              <a:t>semantic</a:t>
            </a:r>
            <a:r>
              <a:rPr lang="en-US" dirty="0"/>
              <a:t> structure</a:t>
            </a:r>
          </a:p>
          <a:p>
            <a:pPr lvl="1"/>
            <a:r>
              <a:rPr lang="en-US" dirty="0"/>
              <a:t>Can be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Aptos ExtraBold" panose="020B0004020202020204" pitchFamily="34" charset="0"/>
              </a:rPr>
              <a:t>subconscious</a:t>
            </a:r>
          </a:p>
          <a:p>
            <a:pPr lvl="2"/>
            <a:r>
              <a:rPr lang="en-US" b="0" dirty="0"/>
              <a:t>Which </a:t>
            </a:r>
            <a:r>
              <a:rPr lang="en-US" dirty="0"/>
              <a:t>visual formatting </a:t>
            </a:r>
            <a:r>
              <a:rPr lang="en-US" b="0" dirty="0"/>
              <a:t>cues are on the slide?</a:t>
            </a:r>
          </a:p>
          <a:p>
            <a:pPr lvl="2"/>
            <a:r>
              <a:rPr lang="en-US" b="0" dirty="0"/>
              <a:t>What do </a:t>
            </a:r>
            <a:r>
              <a:rPr lang="en-US" dirty="0"/>
              <a:t>they mean?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446DEB-FEFE-E787-DDB3-E008F5F5E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5200" y="2054132"/>
            <a:ext cx="3911602" cy="639762"/>
          </a:xfrm>
        </p:spPr>
        <p:txBody>
          <a:bodyPr/>
          <a:lstStyle/>
          <a:p>
            <a:r>
              <a:rPr lang="en-US" dirty="0"/>
              <a:t>Multilingualism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E44173-B4D5-32A6-8335-6FAEEC476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75200" y="2689411"/>
            <a:ext cx="3911602" cy="3436751"/>
          </a:xfrm>
        </p:spPr>
        <p:txBody>
          <a:bodyPr>
            <a:normAutofit/>
          </a:bodyPr>
          <a:lstStyle/>
          <a:p>
            <a:r>
              <a:rPr lang="en-US" dirty="0"/>
              <a:t>Multilingualism</a:t>
            </a:r>
          </a:p>
          <a:p>
            <a:pPr lvl="1"/>
            <a:r>
              <a:rPr lang="en-US" dirty="0"/>
              <a:t>Able to switch grammars and modalities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100</a:t>
            </a:r>
            <a:r>
              <a:rPr lang="en-US" dirty="0"/>
              <a:t> = </a:t>
            </a:r>
          </a:p>
          <a:p>
            <a:pPr lvl="2"/>
            <a:r>
              <a:rPr lang="en-US" i="1" dirty="0"/>
              <a:t>Hundred</a:t>
            </a:r>
            <a:r>
              <a:rPr lang="en-US" dirty="0"/>
              <a:t> (English)</a:t>
            </a:r>
          </a:p>
          <a:p>
            <a:pPr lvl="2"/>
            <a:r>
              <a:rPr lang="es-ES_tradnl" i="1" dirty="0"/>
              <a:t>Ciento</a:t>
            </a:r>
            <a:r>
              <a:rPr lang="en-US" dirty="0"/>
              <a:t> (Spanish)</a:t>
            </a:r>
          </a:p>
          <a:p>
            <a:pPr lvl="2"/>
            <a:r>
              <a:rPr lang="fr-FR" i="1" dirty="0"/>
              <a:t>Cent</a:t>
            </a:r>
            <a:r>
              <a:rPr lang="en-US" i="1" dirty="0"/>
              <a:t> </a:t>
            </a:r>
            <a:r>
              <a:rPr lang="en-US" dirty="0"/>
              <a:t>(French)</a:t>
            </a:r>
          </a:p>
          <a:p>
            <a:pPr lvl="2"/>
            <a:r>
              <a:rPr lang="en-US" i="1" dirty="0" err="1"/>
              <a:t>Céad</a:t>
            </a:r>
            <a:r>
              <a:rPr lang="en-US" dirty="0"/>
              <a:t> (Irish)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9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F37960-4543-5305-3C56-0C857146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=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621645-51E8-202C-52E9-D91B8B5D8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Bold =</a:t>
            </a:r>
          </a:p>
          <a:p>
            <a:pPr lvl="1"/>
            <a:r>
              <a:rPr lang="en-US" dirty="0"/>
              <a:t>Emphasis</a:t>
            </a:r>
          </a:p>
          <a:p>
            <a:r>
              <a:rPr lang="en-US" dirty="0"/>
              <a:t>Color change = </a:t>
            </a:r>
          </a:p>
          <a:p>
            <a:pPr lvl="1"/>
            <a:r>
              <a:rPr lang="en-US" dirty="0"/>
              <a:t>Extreme emphasis/warning</a:t>
            </a:r>
          </a:p>
          <a:p>
            <a:pPr lvl="1"/>
            <a:r>
              <a:rPr lang="en-US" dirty="0"/>
              <a:t>How do you do indicate this for a screen reader? </a:t>
            </a:r>
          </a:p>
          <a:p>
            <a:r>
              <a:rPr lang="en-US" dirty="0"/>
              <a:t>Large text (title + section labels) = </a:t>
            </a:r>
          </a:p>
          <a:p>
            <a:pPr lvl="1"/>
            <a:r>
              <a:rPr lang="en-US" dirty="0"/>
              <a:t>Headings</a:t>
            </a:r>
          </a:p>
          <a:p>
            <a:r>
              <a:rPr lang="en-US" dirty="0"/>
              <a:t>Box =</a:t>
            </a:r>
          </a:p>
          <a:p>
            <a:pPr lvl="1"/>
            <a:r>
              <a:rPr lang="en-US" dirty="0"/>
              <a:t>Content sections</a:t>
            </a:r>
          </a:p>
          <a:p>
            <a:pPr lvl="1"/>
            <a:r>
              <a:rPr lang="en-US" dirty="0"/>
              <a:t>Probably can be skipped in description</a:t>
            </a:r>
          </a:p>
        </p:txBody>
      </p:sp>
    </p:spTree>
    <p:extLst>
      <p:ext uri="{BB962C8B-B14F-4D97-AF65-F5344CB8AC3E}">
        <p14:creationId xmlns:p14="http://schemas.microsoft.com/office/powerpoint/2010/main" val="37853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129E-A72D-28EC-5333-4191EE05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headings important?</a:t>
            </a:r>
            <a:br>
              <a:rPr lang="en-US" dirty="0"/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And what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36465-39EF-D88F-9C74-E41B84A02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  <a:p>
            <a:pPr lvl="1"/>
            <a:r>
              <a:rPr lang="en-US" dirty="0"/>
              <a:t>a title at the head of a page or section of a book.</a:t>
            </a:r>
            <a:br>
              <a:rPr lang="en-US" dirty="0"/>
            </a:br>
            <a:r>
              <a:rPr lang="en-US" i="1" dirty="0"/>
              <a:t>Oxford Languages</a:t>
            </a:r>
            <a:r>
              <a:rPr lang="en-US" dirty="0"/>
              <a:t> via Google</a:t>
            </a:r>
          </a:p>
          <a:p>
            <a:pPr lvl="1"/>
            <a:r>
              <a:rPr lang="en-US" dirty="0"/>
              <a:t>Headings communicate the organization of the content on the page. Web browsers, plug-ins, and assistive technologies can use them to provide in-page navigation.</a:t>
            </a:r>
            <a:br>
              <a:rPr lang="en-US" dirty="0"/>
            </a:br>
            <a:r>
              <a:rPr lang="en-US" i="1" dirty="0">
                <a:hlinkClick r:id="rId2"/>
              </a:rPr>
              <a:t>W3C Consortium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5256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C48636-3AE4-BA4D-BD98-D673654F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Answer</a:t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Clickable Table of Contents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D2BBB3-1453-A24C-95E7-189C0B3F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966207"/>
            <a:ext cx="3124200" cy="639762"/>
          </a:xfrm>
        </p:spPr>
        <p:txBody>
          <a:bodyPr/>
          <a:lstStyle/>
          <a:p>
            <a:r>
              <a:rPr lang="en-US" dirty="0"/>
              <a:t>Document View</a:t>
            </a:r>
          </a:p>
        </p:txBody>
      </p:sp>
      <p:pic>
        <p:nvPicPr>
          <p:cNvPr id="8" name="Content Placeholder 7" descr="Document Syllabus: LING 448 with multiple headings for Instructor Information, Meeting Times and Required Textbooks.">
            <a:extLst>
              <a:ext uri="{FF2B5EF4-FFF2-40B4-BE49-F238E27FC236}">
                <a16:creationId xmlns:a16="http://schemas.microsoft.com/office/drawing/2014/main" id="{FE0AA0CF-4E7E-934F-B30B-0A865F4A0C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769394"/>
            <a:ext cx="3124200" cy="3276600"/>
          </a:xfrm>
          <a:ln>
            <a:solidFill>
              <a:schemeClr val="tx1"/>
            </a:solidFill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B1475F-521D-0540-B49D-236CCB371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6927" y="806930"/>
            <a:ext cx="2543440" cy="639762"/>
          </a:xfrm>
        </p:spPr>
        <p:txBody>
          <a:bodyPr/>
          <a:lstStyle/>
          <a:p>
            <a:r>
              <a:rPr lang="en-US" dirty="0"/>
              <a:t>Headings Map</a:t>
            </a:r>
          </a:p>
        </p:txBody>
      </p:sp>
      <p:pic>
        <p:nvPicPr>
          <p:cNvPr id="7" name="Content Placeholder 6" descr="Document outline generated from heading styles. Top is Sociolinguistics 448 then Instructor Information. Meeting Times and so forth.">
            <a:extLst>
              <a:ext uri="{FF2B5EF4-FFF2-40B4-BE49-F238E27FC236}">
                <a16:creationId xmlns:a16="http://schemas.microsoft.com/office/drawing/2014/main" id="{18503907-C04E-7B27-F927-18CA3BF023F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806928" y="1573471"/>
            <a:ext cx="2543440" cy="4596441"/>
          </a:xfrm>
        </p:spPr>
      </p:pic>
    </p:spTree>
    <p:extLst>
      <p:ext uri="{BB962C8B-B14F-4D97-AF65-F5344CB8AC3E}">
        <p14:creationId xmlns:p14="http://schemas.microsoft.com/office/powerpoint/2010/main" val="137902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B278C9-CB59-BF8B-0486-2E6E98CC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Rules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F0E7AE-947D-02C3-10CF-1CFDA70CA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Heading 1 </a:t>
            </a:r>
            <a:r>
              <a:rPr lang="en-US" dirty="0"/>
              <a:t>= Document Title</a:t>
            </a:r>
          </a:p>
          <a:p>
            <a:pPr lvl="1"/>
            <a:r>
              <a:rPr lang="en-US" dirty="0"/>
              <a:t>“A Heading 1 is the main content heading. There is generally just one Heading 1 per document, although it is possible to have more than one (e.g., a </a:t>
            </a:r>
            <a:r>
              <a:rPr lang="en-US" b="0" u="sng" dirty="0">
                <a:solidFill>
                  <a:schemeClr val="accent2">
                    <a:lumMod val="75000"/>
                  </a:schemeClr>
                </a:solidFill>
              </a:rPr>
              <a:t>journal where each article is a Heading 1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Course title = Heading 1</a:t>
            </a:r>
          </a:p>
          <a:p>
            <a:pPr lvl="1"/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Title</a:t>
            </a:r>
            <a:r>
              <a:rPr lang="en-US" dirty="0"/>
              <a:t> style NOT in Headings Map by Default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Heading 2 </a:t>
            </a:r>
            <a:r>
              <a:rPr lang="en-US" dirty="0"/>
              <a:t>= Main Section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Headings 3-6 </a:t>
            </a:r>
            <a:r>
              <a:rPr lang="en-US" dirty="0"/>
              <a:t>= Lower Subsections</a:t>
            </a:r>
          </a:p>
        </p:txBody>
      </p:sp>
    </p:spTree>
    <p:extLst>
      <p:ext uri="{BB962C8B-B14F-4D97-AF65-F5344CB8AC3E}">
        <p14:creationId xmlns:p14="http://schemas.microsoft.com/office/powerpoint/2010/main" val="1693392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B2557C-7A32-A644-81DE-55D82ECC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Custom Templates</a:t>
            </a:r>
          </a:p>
        </p:txBody>
      </p:sp>
    </p:spTree>
    <p:extLst>
      <p:ext uri="{BB962C8B-B14F-4D97-AF65-F5344CB8AC3E}">
        <p14:creationId xmlns:p14="http://schemas.microsoft.com/office/powerpoint/2010/main" val="14303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D46519-87AE-15D2-9330-A864B2E9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Blue Headings....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4B2820-A7E2-1C79-FFAF-3B2B93978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748" y="1173879"/>
            <a:ext cx="4069252" cy="4849550"/>
          </a:xfrm>
        </p:spPr>
        <p:txBody>
          <a:bodyPr>
            <a:normAutofit/>
          </a:bodyPr>
          <a:lstStyle/>
          <a:p>
            <a:r>
              <a:rPr lang="en-US" dirty="0"/>
              <a:t>My complaints</a:t>
            </a:r>
          </a:p>
          <a:p>
            <a:pPr lvl="1"/>
            <a:r>
              <a:rPr lang="en-US" dirty="0"/>
              <a:t>Thin weight font (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fixed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Still normal weight</a:t>
            </a:r>
          </a:p>
          <a:p>
            <a:pPr lvl="1"/>
            <a:r>
              <a:rPr lang="en-US" dirty="0"/>
              <a:t>Hard to distinguish levels IMO (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fixed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Sizes are now larger</a:t>
            </a:r>
          </a:p>
          <a:p>
            <a:pPr lvl="1"/>
            <a:r>
              <a:rPr lang="en-US" dirty="0"/>
              <a:t>Blue?</a:t>
            </a:r>
          </a:p>
          <a:p>
            <a:pPr lvl="2"/>
            <a:r>
              <a:rPr lang="en-US" dirty="0"/>
              <a:t>Not as legible as black</a:t>
            </a:r>
          </a:p>
          <a:p>
            <a:pPr lvl="2"/>
            <a:r>
              <a:rPr lang="en-US" dirty="0"/>
              <a:t>Not part of academic brand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17" name="Content Placeholder 16" descr="Syllabus in Times New Roman with visual headings.">
            <a:extLst>
              <a:ext uri="{FF2B5EF4-FFF2-40B4-BE49-F238E27FC236}">
                <a16:creationId xmlns:a16="http://schemas.microsoft.com/office/drawing/2014/main" id="{F07A2B0D-B645-72BC-1B32-84BE016E617B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 rotWithShape="1">
          <a:blip r:embed="rId2"/>
          <a:srcRect r="5670"/>
          <a:stretch/>
        </p:blipFill>
        <p:spPr>
          <a:xfrm>
            <a:off x="5379147" y="4107543"/>
            <a:ext cx="3311813" cy="2624911"/>
          </a:xfr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5" name="Content Placeholder 9" descr="Syllabus with traditional blue Microsoft headings.">
            <a:extLst>
              <a:ext uri="{FF2B5EF4-FFF2-40B4-BE49-F238E27FC236}">
                <a16:creationId xmlns:a16="http://schemas.microsoft.com/office/drawing/2014/main" id="{1CF9519D-2C67-E655-00C6-2C36CC4DB8DC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5379147" y="232001"/>
            <a:ext cx="3307653" cy="3643313"/>
          </a:xfr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6613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1779-2E85-3EBD-3184-0B601B29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Default Table Formatting</a:t>
            </a:r>
            <a:br>
              <a:rPr lang="en-US" dirty="0"/>
            </a:br>
            <a:r>
              <a:rPr lang="en-US" sz="2400" dirty="0"/>
              <a:t>Which is accessible? (Top...I Think)</a:t>
            </a:r>
          </a:p>
        </p:txBody>
      </p:sp>
      <p:pic>
        <p:nvPicPr>
          <p:cNvPr id="14" name="Content Placeholder 13" descr="Duplicate tables of Canadian provinces, both with unformatted cells.">
            <a:extLst>
              <a:ext uri="{FF2B5EF4-FFF2-40B4-BE49-F238E27FC236}">
                <a16:creationId xmlns:a16="http://schemas.microsoft.com/office/drawing/2014/main" id="{9A9B0FA1-0C68-04B2-4835-FFFC2F19DF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9382" y="1547913"/>
            <a:ext cx="3590441" cy="4313461"/>
          </a:xfrm>
          <a:ln>
            <a:solidFill>
              <a:schemeClr val="tx1"/>
            </a:solidFill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9D13DB-B762-7F40-2E7D-B15E67DE179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421274" y="1748413"/>
            <a:ext cx="3432088" cy="3094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Even if </a:t>
            </a:r>
            <a:r>
              <a:rPr lang="en-US" dirty="0"/>
              <a:t>“Header/First Column”</a:t>
            </a:r>
            <a:r>
              <a:rPr lang="en-US" b="0" dirty="0"/>
              <a:t> are checked, the visual formatting may not change.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accent2">
                    <a:lumMod val="50000"/>
                  </a:schemeClr>
                </a:solidFill>
              </a:rPr>
              <a:t>2024</a:t>
            </a:r>
            <a:r>
              <a:rPr lang="en-US" b="0" dirty="0"/>
              <a:t> – bolding in headers</a:t>
            </a:r>
          </a:p>
        </p:txBody>
      </p:sp>
    </p:spTree>
    <p:extLst>
      <p:ext uri="{BB962C8B-B14F-4D97-AF65-F5344CB8AC3E}">
        <p14:creationId xmlns:p14="http://schemas.microsoft.com/office/powerpoint/2010/main" val="276505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E77F-B3C6-4F4F-B6EF-281805CD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61884-EAE8-2B4C-A940-B5EE395AF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71023"/>
            <a:ext cx="7214652" cy="4421663"/>
          </a:xfrm>
        </p:spPr>
        <p:txBody>
          <a:bodyPr/>
          <a:lstStyle/>
          <a:p>
            <a:r>
              <a:rPr lang="en-US" dirty="0"/>
              <a:t>Accessible Syllabus as a Starting Place</a:t>
            </a:r>
          </a:p>
          <a:p>
            <a:r>
              <a:rPr lang="en-US" dirty="0"/>
              <a:t>Explaining “Semantic” vs. “Visual”</a:t>
            </a:r>
          </a:p>
          <a:p>
            <a:r>
              <a:rPr lang="en-US" dirty="0"/>
              <a:t>Different Instructor Audiences</a:t>
            </a:r>
          </a:p>
          <a:p>
            <a:r>
              <a:rPr lang="en-US" dirty="0"/>
              <a:t>Template Features &amp; Demo</a:t>
            </a:r>
          </a:p>
          <a:p>
            <a:r>
              <a:rPr lang="en-US" dirty="0"/>
              <a:t>Outreach Efforts</a:t>
            </a:r>
          </a:p>
          <a:p>
            <a:r>
              <a:rPr lang="en-US" dirty="0"/>
              <a:t>Where to Next?</a:t>
            </a:r>
          </a:p>
        </p:txBody>
      </p:sp>
    </p:spTree>
    <p:extLst>
      <p:ext uri="{BB962C8B-B14F-4D97-AF65-F5344CB8AC3E}">
        <p14:creationId xmlns:p14="http://schemas.microsoft.com/office/powerpoint/2010/main" val="398593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B23B-3151-A2FE-7A06-6E53AE97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change defaults?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5B22E-39F8-810A-4CC4-031A8BF60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961" y="976414"/>
            <a:ext cx="7396163" cy="373415"/>
          </a:xfrm>
        </p:spPr>
        <p:txBody>
          <a:bodyPr/>
          <a:lstStyle/>
          <a:p>
            <a:r>
              <a:rPr lang="en-US" dirty="0"/>
              <a:t>Yes...but it’s tricky</a:t>
            </a:r>
          </a:p>
        </p:txBody>
      </p:sp>
      <p:pic>
        <p:nvPicPr>
          <p:cNvPr id="20" name="Content Placeholder 5" descr="Modify Style for Normal. Font is Times New Roman 12 pt.">
            <a:extLst>
              <a:ext uri="{FF2B5EF4-FFF2-40B4-BE49-F238E27FC236}">
                <a16:creationId xmlns:a16="http://schemas.microsoft.com/office/drawing/2014/main" id="{733FEA5B-EDD9-F7FE-E223-81128DBBD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4" y="1691568"/>
            <a:ext cx="4140608" cy="4219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Content Placeholder 7" descr="Paragraph format. Spacing is set to 8 point after. Line spacing is 1.08.">
            <a:extLst>
              <a:ext uri="{FF2B5EF4-FFF2-40B4-BE49-F238E27FC236}">
                <a16:creationId xmlns:a16="http://schemas.microsoft.com/office/drawing/2014/main" id="{9E1322B5-163B-C8E2-F591-6FA0BBD22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149" y="1691568"/>
            <a:ext cx="3769942" cy="4435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8BC0BAE-E7D0-2B0E-E914-CE0E91CE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4778" y="3923695"/>
            <a:ext cx="3545460" cy="8954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8807C2-3D0A-7F96-D5BA-A00E6F644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562" y="5535827"/>
            <a:ext cx="1099752" cy="3897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27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2DFC3D-CD93-C045-9E8D-DA134119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Creator Audience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14629-DBA8-DC4A-A9C5-87429A076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it simple</a:t>
            </a:r>
          </a:p>
          <a:p>
            <a:pPr lvl="1"/>
            <a:r>
              <a:rPr lang="en-US" dirty="0"/>
              <a:t>No frills needed</a:t>
            </a:r>
          </a:p>
          <a:p>
            <a:pPr lvl="1"/>
            <a:r>
              <a:rPr lang="en-US" dirty="0"/>
              <a:t>Minimal training if possible</a:t>
            </a:r>
          </a:p>
          <a:p>
            <a:r>
              <a:rPr lang="en-US" dirty="0">
                <a:solidFill>
                  <a:srgbClr val="2A6940"/>
                </a:solidFill>
              </a:rPr>
              <a:t>2. Wants formatting flexibility</a:t>
            </a:r>
          </a:p>
          <a:p>
            <a:pPr lvl="1"/>
            <a:r>
              <a:rPr lang="en-US" dirty="0"/>
              <a:t>Can visual interest be added?</a:t>
            </a:r>
          </a:p>
          <a:p>
            <a:pPr lvl="1"/>
            <a:r>
              <a:rPr lang="en-US" dirty="0"/>
              <a:t>Minimal training if possible</a:t>
            </a:r>
          </a:p>
          <a:p>
            <a:pPr lvl="2"/>
            <a:r>
              <a:rPr lang="en-US" dirty="0"/>
              <a:t>But more needed than just “no frills”</a:t>
            </a:r>
          </a:p>
          <a:p>
            <a:r>
              <a:rPr lang="en-US" dirty="0">
                <a:solidFill>
                  <a:srgbClr val="0070C0"/>
                </a:solidFill>
              </a:rPr>
              <a:t>3. Department/College/Campus Templates?</a:t>
            </a:r>
          </a:p>
          <a:p>
            <a:pPr lvl="1"/>
            <a:r>
              <a:rPr lang="en-US" dirty="0"/>
              <a:t>Edited by program coordinators and administrative support staff</a:t>
            </a:r>
          </a:p>
        </p:txBody>
      </p:sp>
    </p:spTree>
    <p:extLst>
      <p:ext uri="{BB962C8B-B14F-4D97-AF65-F5344CB8AC3E}">
        <p14:creationId xmlns:p14="http://schemas.microsoft.com/office/powerpoint/2010/main" val="464006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50D8C-F1CA-7F24-E6A4-9730FE7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Accessibility File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2B763-B738-E8B9-7D2A-F0C8D8AC7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</a:t>
            </a:r>
          </a:p>
          <a:p>
            <a:pPr lvl="1"/>
            <a:r>
              <a:rPr lang="en-US" dirty="0"/>
              <a:t>Usable Link Text + Hyperlink Editor (Adv?)</a:t>
            </a:r>
          </a:p>
          <a:p>
            <a:pPr lvl="1"/>
            <a:r>
              <a:rPr lang="en-US" dirty="0"/>
              <a:t>Heading Styles (blue??)</a:t>
            </a:r>
          </a:p>
          <a:p>
            <a:pPr lvl="1"/>
            <a:r>
              <a:rPr lang="en-US" dirty="0"/>
              <a:t>Table Headers (w/ formatting check)</a:t>
            </a:r>
          </a:p>
          <a:p>
            <a:pPr lvl="1"/>
            <a:r>
              <a:rPr lang="en-US" dirty="0"/>
              <a:t>Image Alt Text</a:t>
            </a:r>
          </a:p>
          <a:p>
            <a:r>
              <a:rPr lang="en-US" dirty="0"/>
              <a:t>And Also</a:t>
            </a:r>
          </a:p>
          <a:p>
            <a:pPr lvl="1"/>
            <a:r>
              <a:rPr lang="en-US" dirty="0"/>
              <a:t>Accessible “textboxes”</a:t>
            </a:r>
          </a:p>
          <a:p>
            <a:pPr lvl="1"/>
            <a:r>
              <a:rPr lang="en-US" dirty="0"/>
              <a:t>Tweaking styles</a:t>
            </a:r>
          </a:p>
          <a:p>
            <a:pPr lvl="1"/>
            <a:r>
              <a:rPr lang="en-US" dirty="0"/>
              <a:t>Color usage</a:t>
            </a:r>
          </a:p>
          <a:p>
            <a:pPr lvl="1"/>
            <a:r>
              <a:rPr lang="en-US" dirty="0"/>
              <a:t>Drop caps? Columns?</a:t>
            </a:r>
          </a:p>
        </p:txBody>
      </p:sp>
    </p:spTree>
    <p:extLst>
      <p:ext uri="{BB962C8B-B14F-4D97-AF65-F5344CB8AC3E}">
        <p14:creationId xmlns:p14="http://schemas.microsoft.com/office/powerpoint/2010/main" val="3855753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6B5E00-0528-C941-92DA-CA4C485C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Features</a:t>
            </a:r>
          </a:p>
        </p:txBody>
      </p:sp>
    </p:spTree>
    <p:extLst>
      <p:ext uri="{BB962C8B-B14F-4D97-AF65-F5344CB8AC3E}">
        <p14:creationId xmlns:p14="http://schemas.microsoft.com/office/powerpoint/2010/main" val="877834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B2F6-81F7-4843-9A16-64C3DA2A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</a:t>
            </a:r>
            <a:r>
              <a:rPr lang="en-US"/>
              <a:t>Features Listed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5527B9-7232-B840-A45C-EDD7321F7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71024"/>
            <a:ext cx="7401488" cy="4550402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r>
              <a:rPr lang="en-US" dirty="0"/>
              <a:t>Modified styles</a:t>
            </a:r>
          </a:p>
          <a:p>
            <a:pPr lvl="1"/>
            <a:r>
              <a:rPr lang="en-US" dirty="0"/>
              <a:t>Mostly colored black &amp; bold</a:t>
            </a:r>
          </a:p>
          <a:p>
            <a:pPr lvl="1"/>
            <a:r>
              <a:rPr lang="en-US" dirty="0"/>
              <a:t>Added accessible ”textbox” styles</a:t>
            </a:r>
          </a:p>
          <a:p>
            <a:pPr lvl="1"/>
            <a:r>
              <a:rPr lang="en-US" dirty="0"/>
              <a:t>Different font options</a:t>
            </a:r>
          </a:p>
          <a:p>
            <a:pPr lvl="2"/>
            <a:r>
              <a:rPr lang="en-US" dirty="0"/>
              <a:t>Times New Roman option</a:t>
            </a:r>
          </a:p>
          <a:p>
            <a:pPr lvl="2"/>
            <a:r>
              <a:rPr lang="en-US" dirty="0"/>
              <a:t>Modified Microsoft default</a:t>
            </a:r>
          </a:p>
          <a:p>
            <a:pPr lvl="2"/>
            <a:r>
              <a:rPr lang="en-US" dirty="0"/>
              <a:t>Calibri Large &amp; Georgia large </a:t>
            </a:r>
          </a:p>
          <a:p>
            <a:pPr lvl="2"/>
            <a:r>
              <a:rPr lang="en-US" dirty="0"/>
              <a:t>Blue Bars</a:t>
            </a:r>
          </a:p>
          <a:p>
            <a:r>
              <a:rPr lang="en-US" dirty="0"/>
              <a:t>Accessible Table options</a:t>
            </a:r>
          </a:p>
          <a:p>
            <a:pPr lvl="1"/>
            <a:r>
              <a:rPr lang="en-US" dirty="0"/>
              <a:t>All options comply with contrast guidelines</a:t>
            </a:r>
          </a:p>
          <a:p>
            <a:pPr lvl="1"/>
            <a:r>
              <a:rPr lang="en-US" dirty="0"/>
              <a:t>Heading format automatic</a:t>
            </a:r>
          </a:p>
          <a:p>
            <a:r>
              <a:rPr lang="en-US" dirty="0"/>
              <a:t>Policy Language/Links?</a:t>
            </a:r>
          </a:p>
          <a:p>
            <a:pPr lvl="1"/>
            <a:r>
              <a:rPr lang="en-US" dirty="0"/>
              <a:t>No university-level required language.</a:t>
            </a:r>
          </a:p>
          <a:p>
            <a:pPr lvl="1"/>
            <a:r>
              <a:rPr lang="en-US" dirty="0"/>
              <a:t>Standards and requirements set by c</a:t>
            </a:r>
            <a:r>
              <a:rPr lang="en-US" sz="2200" dirty="0"/>
              <a:t>ampus/college/program/department leads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65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F3E4-A217-BD96-124B-EFC3E3FF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Sans Serif Large (Verdana)</a:t>
            </a:r>
          </a:p>
        </p:txBody>
      </p:sp>
      <p:pic>
        <p:nvPicPr>
          <p:cNvPr id="13" name="Content Placeholder 12" descr="Syllabus in Verdana font with large black headings">
            <a:extLst>
              <a:ext uri="{FF2B5EF4-FFF2-40B4-BE49-F238E27FC236}">
                <a16:creationId xmlns:a16="http://schemas.microsoft.com/office/drawing/2014/main" id="{6CAAC2E3-C872-565A-6473-5C6CA21E3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0797"/>
            <a:ext cx="7215188" cy="4511457"/>
          </a:xfrm>
        </p:spPr>
      </p:pic>
    </p:spTree>
    <p:extLst>
      <p:ext uri="{BB962C8B-B14F-4D97-AF65-F5344CB8AC3E}">
        <p14:creationId xmlns:p14="http://schemas.microsoft.com/office/powerpoint/2010/main" val="358172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0F1072-CE38-FBFF-FB61-AFEA15A7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Styles Pane  and Tables</a:t>
            </a:r>
          </a:p>
        </p:txBody>
      </p:sp>
      <p:pic>
        <p:nvPicPr>
          <p:cNvPr id="9" name="Content Placeholder 7" descr="Sample grading table with colored headers.">
            <a:extLst>
              <a:ext uri="{FF2B5EF4-FFF2-40B4-BE49-F238E27FC236}">
                <a16:creationId xmlns:a16="http://schemas.microsoft.com/office/drawing/2014/main" id="{7A4F92A4-6228-CB1D-5A20-1B03E12C92B6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2"/>
          <a:stretch>
            <a:fillRect/>
          </a:stretch>
        </p:blipFill>
        <p:spPr>
          <a:xfrm>
            <a:off x="663129" y="3330420"/>
            <a:ext cx="5909481" cy="3122665"/>
          </a:xfrm>
          <a:ln>
            <a:solidFill>
              <a:schemeClr val="tx1"/>
            </a:solidFill>
          </a:ln>
        </p:spPr>
      </p:pic>
      <p:pic>
        <p:nvPicPr>
          <p:cNvPr id="13" name="Content Placeholder 12" descr="Styles pane including three with borders and a background color.">
            <a:extLst>
              <a:ext uri="{FF2B5EF4-FFF2-40B4-BE49-F238E27FC236}">
                <a16:creationId xmlns:a16="http://schemas.microsoft.com/office/drawing/2014/main" id="{B645E86C-E2CE-6C22-CF20-3B0849C8FA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4841" y="1320800"/>
            <a:ext cx="3250503" cy="171782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570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F678-8438-8145-8427-15D93EA9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Tables: Default vs. Custom Tables</a:t>
            </a:r>
          </a:p>
        </p:txBody>
      </p:sp>
      <p:pic>
        <p:nvPicPr>
          <p:cNvPr id="13" name="Content Placeholder 12" descr="Syllabus with blue heading styles">
            <a:extLst>
              <a:ext uri="{FF2B5EF4-FFF2-40B4-BE49-F238E27FC236}">
                <a16:creationId xmlns:a16="http://schemas.microsoft.com/office/drawing/2014/main" id="{FAC45DA5-7F77-B84A-82A6-6F0312525F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1392" y="1180913"/>
            <a:ext cx="4162698" cy="4088510"/>
          </a:xfrm>
          <a:ln>
            <a:solidFill>
              <a:schemeClr val="tx1"/>
            </a:solidFill>
          </a:ln>
        </p:spPr>
      </p:pic>
      <p:pic>
        <p:nvPicPr>
          <p:cNvPr id="17" name="Content Placeholder 16" descr="Same file with TImesd New Roman">
            <a:extLst>
              <a:ext uri="{FF2B5EF4-FFF2-40B4-BE49-F238E27FC236}">
                <a16:creationId xmlns:a16="http://schemas.microsoft.com/office/drawing/2014/main" id="{069406E8-1371-FB42-AFC3-518F9D3C40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1507" y="1180912"/>
            <a:ext cx="4359982" cy="408851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2443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FD78-1D8A-894B-8729-6A22D1EC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Table: Less Usable Defaults</a:t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Invisible Headers and Low Contrast</a:t>
            </a:r>
            <a:endParaRPr lang="en-US" dirty="0"/>
          </a:p>
        </p:txBody>
      </p:sp>
      <p:pic>
        <p:nvPicPr>
          <p:cNvPr id="7" name="Content Placeholder 6" descr="Table options with headings of white text on pale backgrounds.">
            <a:extLst>
              <a:ext uri="{FF2B5EF4-FFF2-40B4-BE49-F238E27FC236}">
                <a16:creationId xmlns:a16="http://schemas.microsoft.com/office/drawing/2014/main" id="{00714CD9-A471-6E49-AAD9-9E71916374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7415" y="4276186"/>
            <a:ext cx="7500234" cy="1365250"/>
          </a:xfrm>
        </p:spPr>
      </p:pic>
      <p:pic>
        <p:nvPicPr>
          <p:cNvPr id="12" name="Content Placeholder 11" descr="Accessible table but cells all look the same.">
            <a:extLst>
              <a:ext uri="{FF2B5EF4-FFF2-40B4-BE49-F238E27FC236}">
                <a16:creationId xmlns:a16="http://schemas.microsoft.com/office/drawing/2014/main" id="{F70AE401-9043-1945-AE53-F5DF993C8196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/>
          <a:stretch>
            <a:fillRect/>
          </a:stretch>
        </p:blipFill>
        <p:spPr>
          <a:xfrm>
            <a:off x="567415" y="1716784"/>
            <a:ext cx="7542941" cy="2390532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60BF415-9037-E64B-9E72-35E85203D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2200" y="2257425"/>
            <a:ext cx="2085975" cy="2018761"/>
          </a:xfrm>
          <a:prstGeom prst="ellipse">
            <a:avLst/>
          </a:prstGeom>
          <a:noFill/>
          <a:ln w="730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25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BB74-291E-A442-9A5F-6E11CC47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5624"/>
            <a:ext cx="7391401" cy="658668"/>
          </a:xfrm>
        </p:spPr>
        <p:txBody>
          <a:bodyPr/>
          <a:lstStyle/>
          <a:p>
            <a:r>
              <a:rPr lang="en-US" dirty="0"/>
              <a:t>Accessible Table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3B24-31B5-6E45-A291-85EBD3F47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057" y="1208315"/>
            <a:ext cx="7292067" cy="1206273"/>
          </a:xfrm>
        </p:spPr>
        <p:txBody>
          <a:bodyPr>
            <a:normAutofit/>
          </a:bodyPr>
          <a:lstStyle/>
          <a:p>
            <a:r>
              <a:rPr lang="en-US" sz="2800" dirty="0"/>
              <a:t>Visible Headers!</a:t>
            </a:r>
          </a:p>
          <a:p>
            <a:r>
              <a:rPr lang="en-US" sz="2800" dirty="0"/>
              <a:t>Good color contrast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69C1CD2-367F-1046-BE33-3F4AF27CD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 rotWithShape="1">
          <a:blip r:embed="rId2"/>
          <a:srcRect t="3687" r="50017"/>
          <a:stretch/>
        </p:blipFill>
        <p:spPr>
          <a:xfrm>
            <a:off x="579497" y="5608189"/>
            <a:ext cx="5124177" cy="867580"/>
          </a:xfr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C10E8732-658F-F643-96DE-7B22756A8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 rotWithShape="1">
          <a:blip r:embed="rId3"/>
          <a:srcRect l="1" r="49886"/>
          <a:stretch/>
        </p:blipFill>
        <p:spPr>
          <a:xfrm>
            <a:off x="566055" y="4661683"/>
            <a:ext cx="5137619" cy="86758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33742D-7F89-5244-8A33-5254395FE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56" y="2396219"/>
            <a:ext cx="6720583" cy="204719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6572644-AC97-D44A-B233-8F1A65411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4950" y="2222196"/>
            <a:ext cx="2085975" cy="2018761"/>
          </a:xfrm>
          <a:prstGeom prst="ellipse">
            <a:avLst/>
          </a:prstGeom>
          <a:noFill/>
          <a:ln w="730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5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0CD1BF-2B54-E007-7011-F3C002D23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Penn State Accessibility IT/Lecturer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BCC34D-A2C5-AB22-4DBF-53B39C011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Accessibility 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1349E-DBA3-7EE3-D8C9-CA022EBA2E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Testing, training</a:t>
            </a:r>
          </a:p>
          <a:p>
            <a:pPr lvl="1"/>
            <a:r>
              <a:rPr lang="en-US" dirty="0"/>
              <a:t>Even faculty?</a:t>
            </a:r>
          </a:p>
          <a:p>
            <a:r>
              <a:rPr lang="en-US" dirty="0"/>
              <a:t>And producer of ALT Text</a:t>
            </a:r>
          </a:p>
          <a:p>
            <a:pPr lvl="1"/>
            <a:r>
              <a:rPr lang="en-US" dirty="0"/>
              <a:t>I’ve seen what a syllabus looks like ”in the wild”</a:t>
            </a:r>
          </a:p>
          <a:p>
            <a:pPr lvl="1"/>
            <a:r>
              <a:rPr lang="en-US" dirty="0"/>
              <a:t>And many diagrams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713729-AD2E-702B-04F4-F6460D27D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Linguistics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7AFC36-293F-2B38-BE00-D2FDA880B7F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 communication science</a:t>
            </a:r>
          </a:p>
          <a:p>
            <a:pPr lvl="1"/>
            <a:r>
              <a:rPr lang="en-US" dirty="0"/>
              <a:t>And a cognitive/</a:t>
            </a:r>
            <a:br>
              <a:rPr lang="en-US" dirty="0"/>
            </a:br>
            <a:r>
              <a:rPr lang="en-US" dirty="0"/>
              <a:t>anthropological science</a:t>
            </a:r>
          </a:p>
          <a:p>
            <a:r>
              <a:rPr lang="en-US" dirty="0"/>
              <a:t>Need to describe what is </a:t>
            </a:r>
            <a:r>
              <a:rPr lang="en-US" dirty="0">
                <a:solidFill>
                  <a:srgbClr val="0070C0"/>
                </a:solidFill>
              </a:rPr>
              <a:t>actually</a:t>
            </a:r>
            <a:r>
              <a:rPr lang="en-US" dirty="0"/>
              <a:t> happening vs. what people </a:t>
            </a:r>
            <a:r>
              <a:rPr lang="en-US" dirty="0">
                <a:solidFill>
                  <a:srgbClr val="0070C0"/>
                </a:solidFill>
              </a:rPr>
              <a:t>think</a:t>
            </a:r>
            <a:r>
              <a:rPr lang="en-US" dirty="0"/>
              <a:t> is/should be happening</a:t>
            </a:r>
          </a:p>
        </p:txBody>
      </p:sp>
    </p:spTree>
    <p:extLst>
      <p:ext uri="{BB962C8B-B14F-4D97-AF65-F5344CB8AC3E}">
        <p14:creationId xmlns:p14="http://schemas.microsoft.com/office/powerpoint/2010/main" val="2190735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1779-2E85-3EBD-3184-0B601B29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Table Style</a:t>
            </a:r>
            <a:br>
              <a:rPr lang="en-US" dirty="0"/>
            </a:br>
            <a:r>
              <a:rPr lang="en-US" sz="2400" dirty="0"/>
              <a:t>The Top is definitely accessible</a:t>
            </a:r>
          </a:p>
        </p:txBody>
      </p:sp>
      <p:pic>
        <p:nvPicPr>
          <p:cNvPr id="6" name="Content Placeholder 5" descr="Duplicate tables. On the top, the first row is dark blue. On the bottom, the row is light.">
            <a:extLst>
              <a:ext uri="{FF2B5EF4-FFF2-40B4-BE49-F238E27FC236}">
                <a16:creationId xmlns:a16="http://schemas.microsoft.com/office/drawing/2014/main" id="{9F78227C-990D-756C-5F55-3F7A25F4C9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93" y="1547914"/>
            <a:ext cx="3789443" cy="4511242"/>
          </a:xfrm>
          <a:ln>
            <a:solidFill>
              <a:schemeClr val="tx1"/>
            </a:solidFill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9D13DB-B762-7F40-2E7D-B15E67DE179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72000" y="1748413"/>
            <a:ext cx="3281362" cy="3094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When the “</a:t>
            </a:r>
            <a:r>
              <a:rPr lang="en-US" dirty="0"/>
              <a:t>Header</a:t>
            </a:r>
            <a:r>
              <a:rPr lang="en-US" b="0" dirty="0"/>
              <a:t>” option is checked, the top row changes to dark blue.</a:t>
            </a:r>
          </a:p>
        </p:txBody>
      </p:sp>
    </p:spTree>
    <p:extLst>
      <p:ext uri="{BB962C8B-B14F-4D97-AF65-F5344CB8AC3E}">
        <p14:creationId xmlns:p14="http://schemas.microsoft.com/office/powerpoint/2010/main" val="256993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F3E4-A217-BD96-124B-EFC3E3FF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Serif Large</a:t>
            </a:r>
          </a:p>
        </p:txBody>
      </p:sp>
      <p:pic>
        <p:nvPicPr>
          <p:cNvPr id="6" name="Content Placeholder 5" descr="Syllabus files with large black headings in a serif font. Text in yellow box with dark red text provides instructions.">
            <a:extLst>
              <a:ext uri="{FF2B5EF4-FFF2-40B4-BE49-F238E27FC236}">
                <a16:creationId xmlns:a16="http://schemas.microsoft.com/office/drawing/2014/main" id="{76C8B154-4A75-BE90-AFB4-20934BF1A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916"/>
          <a:stretch/>
        </p:blipFill>
        <p:spPr>
          <a:xfrm>
            <a:off x="457199" y="1671024"/>
            <a:ext cx="7004305" cy="455040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3167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A34F5-CBA0-043D-1E6B-7E7A9844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Serif for “Unusual Symbols”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332EB-2153-E8CE-7F30-BB11630B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Sans Serif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66CAE5-3D62-FB1A-FC37-94E55187DE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Phonetics: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Noto Sans" panose="020B0502040504020204" pitchFamily="34" charset="0"/>
                <a:cs typeface="Arial" panose="020B0604020202020204" pitchFamily="34" charset="0"/>
              </a:rPr>
              <a:t>ŋ,ɲ,ñ,ṇ,n</a:t>
            </a:r>
            <a:r>
              <a:rPr lang="en-US" dirty="0">
                <a:latin typeface="Noto Sans" panose="020B0502040504020204" pitchFamily="34" charset="0"/>
                <a:cs typeface="Arial" panose="020B0604020202020204" pitchFamily="34" charset="0"/>
              </a:rPr>
              <a:t>̩</a:t>
            </a: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Greek Letters: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Noto Sans" panose="020B0502040504020204" pitchFamily="34" charset="0"/>
                <a:cs typeface="Arial" panose="020B0604020202020204" pitchFamily="34" charset="0"/>
              </a:rPr>
              <a:t>α,β,</a:t>
            </a:r>
            <a:r>
              <a:rPr lang="en-US" dirty="0" err="1">
                <a:latin typeface="Noto Sans" panose="020B0502040504020204" pitchFamily="34" charset="0"/>
                <a:cs typeface="Arial" panose="020B0604020202020204" pitchFamily="34" charset="0"/>
              </a:rPr>
              <a:t>γ,δ,</a:t>
            </a:r>
            <a:r>
              <a:rPr lang="en-US" err="1">
                <a:latin typeface="Noto Sans" panose="020B0502040504020204" pitchFamily="34" charset="0"/>
                <a:cs typeface="Arial" panose="020B0604020202020204" pitchFamily="34" charset="0"/>
              </a:rPr>
              <a:t>ζ</a:t>
            </a:r>
            <a:r>
              <a:rPr lang="en-US">
                <a:latin typeface="Noto Sans" panose="020B0502040504020204" pitchFamily="34" charset="0"/>
                <a:cs typeface="Arial" panose="020B0604020202020204" pitchFamily="34" charset="0"/>
              </a:rPr>
              <a:t>,χ</a:t>
            </a:r>
            <a:endParaRPr lang="en-US" dirty="0">
              <a:latin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9F669E-940D-133D-F339-78F2EC9B8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Serif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CF2236-1530-0B6D-D309-7986FD46BF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Phonetics: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Noto Serif" panose="020B0502040504020204" pitchFamily="34" charset="0"/>
                <a:cs typeface="Aptos Serif" panose="02020604070405020304" pitchFamily="18" charset="0"/>
              </a:rPr>
              <a:t>ŋ,ɲ,ñ,ṇ,n</a:t>
            </a:r>
            <a:r>
              <a:rPr lang="en-US" dirty="0">
                <a:latin typeface="Noto Serif" panose="020B0502040504020204" pitchFamily="34" charset="0"/>
                <a:cs typeface="Aptos Serif" panose="02020604070405020304" pitchFamily="18" charset="0"/>
              </a:rPr>
              <a:t>̩</a:t>
            </a: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Greek Letters: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Noto Serif" panose="020B0502040504020204" pitchFamily="34" charset="0"/>
                <a:cs typeface="Aptos Serif" panose="02020604070405020304" pitchFamily="18" charset="0"/>
              </a:rPr>
              <a:t>α,β,</a:t>
            </a:r>
            <a:r>
              <a:rPr lang="en-US" dirty="0" err="1">
                <a:latin typeface="Noto Serif" panose="020B0502040504020204" pitchFamily="34" charset="0"/>
                <a:cs typeface="Aptos Serif" panose="02020604070405020304" pitchFamily="18" charset="0"/>
              </a:rPr>
              <a:t>γ,δ,ζ,χ</a:t>
            </a:r>
            <a:endParaRPr lang="en-US" dirty="0">
              <a:latin typeface="Noto Serif" panose="020B0502040504020204" pitchFamily="34" charset="0"/>
              <a:cs typeface="Aptos Serif" panose="0202060407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98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27EF-8D6C-1D42-A4CF-B6FB36DC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 New Roman</a:t>
            </a:r>
            <a:br>
              <a:rPr lang="en-US" dirty="0"/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Somewhat Popular</a:t>
            </a:r>
          </a:p>
        </p:txBody>
      </p:sp>
      <p:pic>
        <p:nvPicPr>
          <p:cNvPr id="16" name="Content Placeholder 15" descr="Headings are black and variations of Times New Roman font, size 12 points.">
            <a:extLst>
              <a:ext uri="{FF2B5EF4-FFF2-40B4-BE49-F238E27FC236}">
                <a16:creationId xmlns:a16="http://schemas.microsoft.com/office/drawing/2014/main" id="{FDE68F1F-F5BE-A340-B7F3-70A2DB816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6741"/>
            <a:ext cx="7215188" cy="433956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0227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5E19-091B-FF44-B7E1-3948EC0B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75624"/>
            <a:ext cx="7486651" cy="1143000"/>
          </a:xfrm>
        </p:spPr>
        <p:txBody>
          <a:bodyPr/>
          <a:lstStyle/>
          <a:p>
            <a:r>
              <a:rPr lang="en-US" dirty="0"/>
              <a:t>Headings w/ Pizazz (Still Accessible)</a:t>
            </a:r>
            <a:br>
              <a:rPr lang="en-US" dirty="0"/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Blue Bars Template</a:t>
            </a:r>
          </a:p>
        </p:txBody>
      </p:sp>
      <p:pic>
        <p:nvPicPr>
          <p:cNvPr id="5" name="Content Placeholder 4" descr="Headings are enclosed in blue bars or have blue lines above.">
            <a:extLst>
              <a:ext uri="{FF2B5EF4-FFF2-40B4-BE49-F238E27FC236}">
                <a16:creationId xmlns:a16="http://schemas.microsoft.com/office/drawing/2014/main" id="{7B581127-92B2-1643-933A-BE1766541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8" y="1762155"/>
            <a:ext cx="7309409" cy="394331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7257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1840AA-33D5-6D57-49CB-F2030A5D9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Extensions</a:t>
            </a:r>
          </a:p>
        </p:txBody>
      </p:sp>
    </p:spTree>
    <p:extLst>
      <p:ext uri="{BB962C8B-B14F-4D97-AF65-F5344CB8AC3E}">
        <p14:creationId xmlns:p14="http://schemas.microsoft.com/office/powerpoint/2010/main" val="2328272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173FDD-5349-E376-24FE-55525E4E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5" y="182880"/>
            <a:ext cx="7214652" cy="732240"/>
          </a:xfrm>
        </p:spPr>
        <p:txBody>
          <a:bodyPr/>
          <a:lstStyle/>
          <a:p>
            <a:r>
              <a:rPr lang="en-US" dirty="0"/>
              <a:t>College of Nursing</a:t>
            </a:r>
          </a:p>
        </p:txBody>
      </p:sp>
      <p:pic>
        <p:nvPicPr>
          <p:cNvPr id="6" name="Content Placeholder 5" descr="NURS 250 syllabus in Times New Roman template with instructions on what to fill in.">
            <a:extLst>
              <a:ext uri="{FF2B5EF4-FFF2-40B4-BE49-F238E27FC236}">
                <a16:creationId xmlns:a16="http://schemas.microsoft.com/office/drawing/2014/main" id="{128FCAE3-F08C-AAF5-B1CB-FC7AF7615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55" y="915120"/>
            <a:ext cx="5937792" cy="552225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1528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EC35-DB12-7232-D5EF-AD9BDBA8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91" y="195262"/>
            <a:ext cx="2565577" cy="1779842"/>
          </a:xfrm>
        </p:spPr>
        <p:txBody>
          <a:bodyPr/>
          <a:lstStyle/>
          <a:p>
            <a:r>
              <a:rPr lang="en-US" dirty="0"/>
              <a:t>Policy Links</a:t>
            </a:r>
            <a:br>
              <a:rPr lang="en-US" dirty="0"/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URLs visible, but inactive</a:t>
            </a:r>
          </a:p>
        </p:txBody>
      </p:sp>
      <p:pic>
        <p:nvPicPr>
          <p:cNvPr id="5" name="Content Placeholder 4" descr="Document with accessible links to academic integrity and CAPS student counseling.">
            <a:extLst>
              <a:ext uri="{FF2B5EF4-FFF2-40B4-BE49-F238E27FC236}">
                <a16:creationId xmlns:a16="http://schemas.microsoft.com/office/drawing/2014/main" id="{3E51D1E4-2C76-06C0-DE27-FA25AF366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3156" y="455803"/>
            <a:ext cx="5605044" cy="5798693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3CE20CD-E9E6-34C4-5E19-34002B896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3156" y="3584448"/>
            <a:ext cx="5422204" cy="7680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18A20E-DE07-A475-7EF5-B0BBFB0BA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4368" y="5567045"/>
            <a:ext cx="3785616" cy="7680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43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7FC1-77B5-71B8-D72E-6F9AC882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&amp; Homework Handout</a:t>
            </a:r>
            <a:br>
              <a:rPr lang="en-US" dirty="0"/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Book Antiqua/Palatino</a:t>
            </a:r>
          </a:p>
        </p:txBody>
      </p:sp>
      <p:pic>
        <p:nvPicPr>
          <p:cNvPr id="10" name="Content Placeholder 9" descr="Syllabus in Book Antiqua font with large headings.">
            <a:extLst>
              <a:ext uri="{FF2B5EF4-FFF2-40B4-BE49-F238E27FC236}">
                <a16:creationId xmlns:a16="http://schemas.microsoft.com/office/drawing/2014/main" id="{7A2E7903-A117-ADC8-3CE3-BE22D1199C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1547914"/>
            <a:ext cx="5188514" cy="2108200"/>
          </a:xfrm>
          <a:ln>
            <a:solidFill>
              <a:schemeClr val="tx1"/>
            </a:solidFill>
          </a:ln>
        </p:spPr>
      </p:pic>
      <p:pic>
        <p:nvPicPr>
          <p:cNvPr id="12" name="Content Placeholder 11" descr="Assignment 6 n Book Antiqua font with large headings.">
            <a:extLst>
              <a:ext uri="{FF2B5EF4-FFF2-40B4-BE49-F238E27FC236}">
                <a16:creationId xmlns:a16="http://schemas.microsoft.com/office/drawing/2014/main" id="{3569548D-9FFC-BAF5-9D74-1758BA9B9FED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/>
          <a:stretch>
            <a:fillRect/>
          </a:stretch>
        </p:blipFill>
        <p:spPr>
          <a:xfrm>
            <a:off x="457199" y="3939286"/>
            <a:ext cx="5234968" cy="21082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9204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8DDE-0D3D-A013-3D77-13DEEC11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Assignments</a:t>
            </a:r>
          </a:p>
        </p:txBody>
      </p:sp>
      <p:pic>
        <p:nvPicPr>
          <p:cNvPr id="7" name="Content Placeholder 6" descr="Report Proposal Template with accessible Headings.">
            <a:extLst>
              <a:ext uri="{FF2B5EF4-FFF2-40B4-BE49-F238E27FC236}">
                <a16:creationId xmlns:a16="http://schemas.microsoft.com/office/drawing/2014/main" id="{89D21A18-2EB1-127B-C673-79C8C3E4B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689926"/>
            <a:ext cx="6731173" cy="454977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549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8120C7-CEC0-04EF-077E-AC550FB3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Train Instructors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3BD8D5-63B1-9556-DD23-93D1EC23D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Document Flexibility</a:t>
            </a:r>
          </a:p>
          <a:p>
            <a:pPr lvl="1"/>
            <a:r>
              <a:rPr lang="en-US" dirty="0"/>
              <a:t>Instructors work at 3 am</a:t>
            </a:r>
          </a:p>
          <a:p>
            <a:pPr lvl="1"/>
            <a:r>
              <a:rPr lang="en-US" dirty="0"/>
              <a:t>News happens at 3 am</a:t>
            </a:r>
          </a:p>
          <a:p>
            <a:pPr lvl="1"/>
            <a:r>
              <a:rPr lang="en-US" dirty="0"/>
              <a:t>No time for “remediation”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Efficiency</a:t>
            </a:r>
          </a:p>
          <a:p>
            <a:pPr lvl="1"/>
            <a:r>
              <a:rPr lang="en-US" dirty="0"/>
              <a:t>Become a “power user”?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Improved ALT</a:t>
            </a:r>
          </a:p>
          <a:p>
            <a:pPr lvl="1"/>
            <a:r>
              <a:rPr lang="en-US" dirty="0"/>
              <a:t>Instructors knows importance of their diagrams</a:t>
            </a:r>
          </a:p>
          <a:p>
            <a:pPr lvl="1"/>
            <a:r>
              <a:rPr lang="en-US" dirty="0"/>
              <a:t>Make content work for students sitting in the back</a:t>
            </a:r>
          </a:p>
        </p:txBody>
      </p:sp>
    </p:spTree>
    <p:extLst>
      <p:ext uri="{BB962C8B-B14F-4D97-AF65-F5344CB8AC3E}">
        <p14:creationId xmlns:p14="http://schemas.microsoft.com/office/powerpoint/2010/main" val="3824645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06EC-00AB-598D-174D-684E4EB1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Newsletters</a:t>
            </a:r>
          </a:p>
        </p:txBody>
      </p:sp>
      <p:pic>
        <p:nvPicPr>
          <p:cNvPr id="5" name="Content Placeholder 4" descr="Embroidery Guild newsletter with accessible headings.">
            <a:extLst>
              <a:ext uri="{FF2B5EF4-FFF2-40B4-BE49-F238E27FC236}">
                <a16:creationId xmlns:a16="http://schemas.microsoft.com/office/drawing/2014/main" id="{976C2DF4-AB26-DDED-AFBA-33FD54503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9735"/>
            <a:ext cx="7215188" cy="4473580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33848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477E8-0E19-504D-9FA3-CCFB53F87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6973F-D36D-0F43-9B03-1FDC7D1DC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r>
              <a:rPr lang="en-US" dirty="0"/>
              <a:t>Work with academic units?</a:t>
            </a:r>
          </a:p>
          <a:p>
            <a:pPr lvl="1"/>
            <a:r>
              <a:rPr lang="en-US" dirty="0"/>
              <a:t>COMM 30 -  Public Speaking</a:t>
            </a:r>
          </a:p>
          <a:p>
            <a:pPr lvl="1"/>
            <a:r>
              <a:rPr lang="en-US" dirty="0"/>
              <a:t>Just change instructor/TA names</a:t>
            </a:r>
          </a:p>
          <a:p>
            <a:r>
              <a:rPr lang="en-US" dirty="0"/>
              <a:t>More Non-Syllabus Templates?</a:t>
            </a:r>
          </a:p>
          <a:p>
            <a:pPr lvl="1"/>
            <a:r>
              <a:rPr lang="en-US" dirty="0"/>
              <a:t>OER Repositories</a:t>
            </a:r>
          </a:p>
          <a:p>
            <a:pPr lvl="1"/>
            <a:r>
              <a:rPr lang="en-US" dirty="0"/>
              <a:t>Lab Reports (student &amp; non-student)</a:t>
            </a:r>
          </a:p>
          <a:p>
            <a:pPr lvl="1"/>
            <a:r>
              <a:rPr lang="en-US" dirty="0"/>
              <a:t>Academic Articles</a:t>
            </a:r>
          </a:p>
          <a:p>
            <a:pPr lvl="1"/>
            <a:r>
              <a:rPr lang="en-US" dirty="0"/>
              <a:t>Dissertations (exists at Penn State)</a:t>
            </a:r>
          </a:p>
          <a:p>
            <a:r>
              <a:rPr lang="en-US" dirty="0"/>
              <a:t>PowerPoint? Open Office?</a:t>
            </a:r>
          </a:p>
          <a:p>
            <a:pPr lvl="1"/>
            <a:r>
              <a:rPr lang="en-US" dirty="0"/>
              <a:t>Also InDesign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36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6B5E00-0528-C941-92DA-CA4C485C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Templates</a:t>
            </a:r>
          </a:p>
        </p:txBody>
      </p:sp>
    </p:spTree>
    <p:extLst>
      <p:ext uri="{BB962C8B-B14F-4D97-AF65-F5344CB8AC3E}">
        <p14:creationId xmlns:p14="http://schemas.microsoft.com/office/powerpoint/2010/main" val="628499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45F0-FAEA-304E-A77D-FB8F3FAE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1" y="404914"/>
            <a:ext cx="7391401" cy="777811"/>
          </a:xfrm>
        </p:spPr>
        <p:txBody>
          <a:bodyPr/>
          <a:lstStyle/>
          <a:p>
            <a:r>
              <a:rPr lang="en-US" dirty="0"/>
              <a:t>Penn State Syllabus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A0394-C222-2B44-AC34-929B96D1E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8" y="1182725"/>
            <a:ext cx="7396163" cy="1331875"/>
          </a:xfrm>
        </p:spPr>
        <p:txBody>
          <a:bodyPr/>
          <a:lstStyle/>
          <a:p>
            <a:r>
              <a:rPr lang="en-US" dirty="0"/>
              <a:t>Available on</a:t>
            </a:r>
          </a:p>
          <a:p>
            <a:pPr lvl="1"/>
            <a:r>
              <a:rPr lang="en-US" dirty="0">
                <a:hlinkClick r:id="rId2"/>
              </a:rPr>
              <a:t>accessibility.psu.edu/syllabustemplates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4C333E-9DF8-2542-8BD5-DCED5F863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/>
          <a:stretch>
            <a:fillRect/>
          </a:stretch>
        </p:blipFill>
        <p:spPr>
          <a:xfrm>
            <a:off x="678120" y="2514600"/>
            <a:ext cx="7059097" cy="368617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0150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6AC71E-2C00-85B0-4C2A-F6615F5B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Trainings in Word Accessibility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621842-AF5A-B1AD-F0AE-78244D761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036554"/>
              </p:ext>
            </p:extLst>
          </p:nvPr>
        </p:nvGraphicFramePr>
        <p:xfrm>
          <a:off x="457200" y="1671638"/>
          <a:ext cx="7215188" cy="384556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857375">
                  <a:extLst>
                    <a:ext uri="{9D8B030D-6E8A-4147-A177-3AD203B41FA5}">
                      <a16:colId xmlns:a16="http://schemas.microsoft.com/office/drawing/2014/main" val="2941170740"/>
                    </a:ext>
                  </a:extLst>
                </a:gridCol>
                <a:gridCol w="5357813">
                  <a:extLst>
                    <a:ext uri="{9D8B030D-6E8A-4147-A177-3AD203B41FA5}">
                      <a16:colId xmlns:a16="http://schemas.microsoft.com/office/drawing/2014/main" val="1371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Audience/Content/Level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37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Templates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Downloadable Word files for instructors. Basic.</a:t>
                      </a:r>
                      <a:br>
                        <a:rPr lang="en-US" dirty="0"/>
                      </a:br>
                      <a:r>
                        <a:rPr lang="en-US" dirty="0">
                          <a:hlinkClick r:id="rId2"/>
                        </a:rPr>
                        <a:t>accessibility.psu.edu/syllabustemplates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61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Learning Path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Canvas Course for anyone with exercises. Medium.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13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Quickstart Guide Doc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Detailed Users Manual. Comprehensive.</a:t>
                      </a:r>
                      <a:br>
                        <a:rPr lang="en-US" dirty="0"/>
                      </a:br>
                      <a:r>
                        <a:rPr lang="en-US" dirty="0">
                          <a:hlinkClick r:id="rId3"/>
                        </a:rPr>
                        <a:t>accessibility.psu.edu/handouts</a:t>
                      </a:r>
                      <a:endParaRPr lang="en-US" dirty="0"/>
                    </a:p>
                    <a:p>
                      <a:r>
                        <a:rPr lang="en-US" dirty="0" err="1">
                          <a:hlinkClick r:id="rId4"/>
                        </a:rPr>
                        <a:t>accessibility.psu.edu</a:t>
                      </a:r>
                      <a:r>
                        <a:rPr lang="en-US" dirty="0">
                          <a:hlinkClick r:id="rId4"/>
                        </a:rPr>
                        <a:t>/tips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277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Train the Trainer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Instructional Designers, Web Liaisons. Customized.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7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Presentations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Basic Template (Schreyer)</a:t>
                      </a:r>
                      <a:br>
                        <a:rPr lang="en-US" dirty="0"/>
                      </a:br>
                      <a:r>
                        <a:rPr lang="en-US" dirty="0"/>
                        <a:t>Three-Part Series (IT Learning &amp; Development)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2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701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6B77-483B-D647-99CF-34BCF33B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Module (Screencaps)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Accessibility Learning Path(s)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0870-66B5-0F48-8F2F-CE7D54B55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Audience: Everyone</a:t>
            </a:r>
          </a:p>
          <a:p>
            <a:r>
              <a:rPr lang="en-US" dirty="0"/>
              <a:t>Covers</a:t>
            </a:r>
          </a:p>
          <a:p>
            <a:pPr lvl="1"/>
            <a:r>
              <a:rPr lang="en-US" dirty="0"/>
              <a:t>Basics</a:t>
            </a:r>
          </a:p>
          <a:p>
            <a:pPr lvl="1"/>
            <a:r>
              <a:rPr lang="en-US" dirty="0"/>
              <a:t>Some frills</a:t>
            </a:r>
          </a:p>
          <a:p>
            <a:r>
              <a:rPr lang="en-US" dirty="0"/>
              <a:t>Canvas Platform</a:t>
            </a:r>
          </a:p>
          <a:p>
            <a:pPr lvl="1"/>
            <a:r>
              <a:rPr lang="en-US" dirty="0"/>
              <a:t>Self-Paced</a:t>
            </a:r>
          </a:p>
          <a:p>
            <a:pPr lvl="1"/>
            <a:r>
              <a:rPr lang="en-US" dirty="0"/>
              <a:t>30-60 min</a:t>
            </a:r>
          </a:p>
          <a:p>
            <a:pPr lvl="1"/>
            <a:r>
              <a:rPr lang="en-US" dirty="0"/>
              <a:t>Self check quizzes and practice files </a:t>
            </a:r>
          </a:p>
        </p:txBody>
      </p:sp>
    </p:spTree>
    <p:extLst>
      <p:ext uri="{BB962C8B-B14F-4D97-AF65-F5344CB8AC3E}">
        <p14:creationId xmlns:p14="http://schemas.microsoft.com/office/powerpoint/2010/main" val="1444303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C327-BCBF-434C-8D67-D91F8C5D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87" y="375624"/>
            <a:ext cx="4582494" cy="1330458"/>
          </a:xfrm>
        </p:spPr>
        <p:txBody>
          <a:bodyPr/>
          <a:lstStyle/>
          <a:p>
            <a:r>
              <a:rPr lang="en-US" dirty="0"/>
              <a:t>Accessibility Learning Path (ALP)</a:t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Word Module</a:t>
            </a:r>
          </a:p>
        </p:txBody>
      </p:sp>
      <p:pic>
        <p:nvPicPr>
          <p:cNvPr id="7" name="Content Placeholder 6" descr="Page on Word styles and generating a table of contents.">
            <a:extLst>
              <a:ext uri="{FF2B5EF4-FFF2-40B4-BE49-F238E27FC236}">
                <a16:creationId xmlns:a16="http://schemas.microsoft.com/office/drawing/2014/main" id="{1FF9214D-062E-A548-9CA1-433B7A9472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94987" y="2212957"/>
            <a:ext cx="4582494" cy="2965486"/>
          </a:xfr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189D92-5F81-6C2E-B7CB-6A83B06CA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488" y="266699"/>
            <a:ext cx="3570968" cy="3584243"/>
          </a:xfrm>
          <a:prstGeom prst="rect">
            <a:avLst/>
          </a:prstGeom>
        </p:spPr>
      </p:pic>
      <p:pic>
        <p:nvPicPr>
          <p:cNvPr id="13" name="Content Placeholder 12" descr="Practice Exercise on Heading Styles.">
            <a:extLst>
              <a:ext uri="{FF2B5EF4-FFF2-40B4-BE49-F238E27FC236}">
                <a16:creationId xmlns:a16="http://schemas.microsoft.com/office/drawing/2014/main" id="{BA79B7AA-F7A4-D783-FC5D-7015227AE6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283488" y="4079237"/>
            <a:ext cx="3565525" cy="1617351"/>
          </a:xfrm>
        </p:spPr>
      </p:pic>
    </p:spTree>
    <p:extLst>
      <p:ext uri="{BB962C8B-B14F-4D97-AF65-F5344CB8AC3E}">
        <p14:creationId xmlns:p14="http://schemas.microsoft.com/office/powerpoint/2010/main" val="3542051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35E6-735F-5453-C728-5A452912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75624"/>
            <a:ext cx="6786027" cy="1143000"/>
          </a:xfrm>
        </p:spPr>
        <p:txBody>
          <a:bodyPr/>
          <a:lstStyle/>
          <a:p>
            <a:r>
              <a:rPr lang="en-US" dirty="0"/>
              <a:t>Accessibility Learning Path (Canvas Catalog)</a:t>
            </a:r>
          </a:p>
        </p:txBody>
      </p:sp>
      <p:pic>
        <p:nvPicPr>
          <p:cNvPr id="7" name="Content Placeholder 6" descr="Canvas tutorial page Applying Quick Styles on Different Platforms in Word.">
            <a:extLst>
              <a:ext uri="{FF2B5EF4-FFF2-40B4-BE49-F238E27FC236}">
                <a16:creationId xmlns:a16="http://schemas.microsoft.com/office/drawing/2014/main" id="{8FA3CDDE-828F-9226-40CE-95F0165D7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2342"/>
            <a:ext cx="7215188" cy="362836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367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2B69-EB93-C26A-4ADF-8B0D64D5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Path: Accessibility Practice</a:t>
            </a:r>
          </a:p>
        </p:txBody>
      </p:sp>
      <p:pic>
        <p:nvPicPr>
          <p:cNvPr id="5" name="Content Placeholder 4" descr="Practice Exercise on Heading Styles.">
            <a:extLst>
              <a:ext uri="{FF2B5EF4-FFF2-40B4-BE49-F238E27FC236}">
                <a16:creationId xmlns:a16="http://schemas.microsoft.com/office/drawing/2014/main" id="{938263A9-A4B6-DEFB-3396-DE3161B1B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10091"/>
            <a:ext cx="7215188" cy="327286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7147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E3042A-151D-D149-97BF-46903A8C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</a:t>
            </a:r>
            <a:r>
              <a:rPr lang="en-US" dirty="0" err="1"/>
              <a:t>Quickstart</a:t>
            </a:r>
            <a:r>
              <a:rPr lang="en-US" dirty="0"/>
              <a:t> Guides</a:t>
            </a:r>
            <a:br>
              <a:rPr lang="en-US" dirty="0"/>
            </a:br>
            <a:r>
              <a:rPr lang="en-US" sz="2400" dirty="0"/>
              <a:t>On </a:t>
            </a:r>
            <a:r>
              <a:rPr lang="en-US" sz="2400" dirty="0">
                <a:hlinkClick r:id="rId2"/>
              </a:rPr>
              <a:t>SharePoint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92002-9019-644A-ACEE-368D9B48C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Audience: </a:t>
            </a:r>
            <a:r>
              <a:rPr lang="en-US" dirty="0">
                <a:solidFill>
                  <a:srgbClr val="0070C0"/>
                </a:solidFill>
              </a:rPr>
              <a:t>Adapt or Create Template</a:t>
            </a:r>
          </a:p>
          <a:p>
            <a:r>
              <a:rPr lang="en-US" dirty="0"/>
              <a:t>Covers:</a:t>
            </a:r>
          </a:p>
          <a:p>
            <a:pPr lvl="1"/>
            <a:r>
              <a:rPr lang="en-US" dirty="0"/>
              <a:t>Basics</a:t>
            </a:r>
          </a:p>
          <a:p>
            <a:pPr lvl="1"/>
            <a:r>
              <a:rPr lang="en-US" dirty="0"/>
              <a:t>Modifying styles</a:t>
            </a:r>
          </a:p>
          <a:p>
            <a:pPr lvl="1"/>
            <a:r>
              <a:rPr lang="en-US" dirty="0"/>
              <a:t>Drop caps, Smart Art</a:t>
            </a:r>
          </a:p>
          <a:p>
            <a:pPr lvl="1"/>
            <a:r>
              <a:rPr lang="en-US" dirty="0"/>
              <a:t>Column headings</a:t>
            </a:r>
          </a:p>
          <a:p>
            <a:pPr lvl="1"/>
            <a:r>
              <a:rPr lang="en-US" dirty="0"/>
              <a:t>Borders and fillings</a:t>
            </a:r>
          </a:p>
          <a:p>
            <a:pPr lvl="1"/>
            <a:r>
              <a:rPr lang="en-US" dirty="0"/>
              <a:t>Text to tables…</a:t>
            </a:r>
          </a:p>
          <a:p>
            <a:r>
              <a:rPr lang="en-US" dirty="0"/>
              <a:t>Based on different requests</a:t>
            </a:r>
          </a:p>
        </p:txBody>
      </p:sp>
    </p:spTree>
    <p:extLst>
      <p:ext uri="{BB962C8B-B14F-4D97-AF65-F5344CB8AC3E}">
        <p14:creationId xmlns:p14="http://schemas.microsoft.com/office/powerpoint/2010/main" val="226644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C2D84F-19C0-9747-8F99-F0A42C49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Syllabus Accessibility?</a:t>
            </a:r>
          </a:p>
        </p:txBody>
      </p:sp>
    </p:spTree>
    <p:extLst>
      <p:ext uri="{BB962C8B-B14F-4D97-AF65-F5344CB8AC3E}">
        <p14:creationId xmlns:p14="http://schemas.microsoft.com/office/powerpoint/2010/main" val="38840612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9688-259C-8E83-F0EE-40BB29C7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Quickstart Guide</a:t>
            </a:r>
          </a:p>
        </p:txBody>
      </p:sp>
      <p:pic>
        <p:nvPicPr>
          <p:cNvPr id="5" name="Content Placeholder 4" descr="Page describing how to make accessible srop cap.">
            <a:extLst>
              <a:ext uri="{FF2B5EF4-FFF2-40B4-BE49-F238E27FC236}">
                <a16:creationId xmlns:a16="http://schemas.microsoft.com/office/drawing/2014/main" id="{81C35F2E-8EDB-1C79-3CEA-9672D23B7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2848"/>
            <a:ext cx="7215188" cy="404735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9367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A0768-AEA7-9143-A692-90A093A2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3985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7E49-5788-134B-83F9-C477E447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syllabus?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8B6F-4CFE-4440-8FC4-BB3944A76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course has one</a:t>
            </a:r>
          </a:p>
          <a:p>
            <a:pPr lvl="1"/>
            <a:r>
              <a:rPr lang="en-US" dirty="0"/>
              <a:t>Key document for students, instructors, administrators</a:t>
            </a:r>
          </a:p>
          <a:p>
            <a:r>
              <a:rPr lang="en-US" dirty="0"/>
              <a:t>Includes the following</a:t>
            </a:r>
          </a:p>
          <a:p>
            <a:pPr lvl="1"/>
            <a:r>
              <a:rPr lang="en-US" dirty="0"/>
              <a:t>Headings</a:t>
            </a:r>
          </a:p>
          <a:p>
            <a:pPr lvl="1"/>
            <a:r>
              <a:rPr lang="en-US" dirty="0"/>
              <a:t>Links</a:t>
            </a:r>
          </a:p>
          <a:p>
            <a:pPr lvl="1"/>
            <a:r>
              <a:rPr lang="en-US" dirty="0"/>
              <a:t>Tables or lists</a:t>
            </a:r>
          </a:p>
          <a:p>
            <a:pPr lvl="1"/>
            <a:r>
              <a:rPr lang="en-US" dirty="0"/>
              <a:t>Images?</a:t>
            </a:r>
          </a:p>
          <a:p>
            <a:pPr lvl="1"/>
            <a:r>
              <a:rPr lang="en-US" dirty="0"/>
              <a:t>Color?</a:t>
            </a:r>
          </a:p>
        </p:txBody>
      </p:sp>
    </p:spTree>
    <p:extLst>
      <p:ext uri="{BB962C8B-B14F-4D97-AF65-F5344CB8AC3E}">
        <p14:creationId xmlns:p14="http://schemas.microsoft.com/office/powerpoint/2010/main" val="210291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EB819-75D7-E69A-73C3-A276EAA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Expand To....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B37FC-2783-8245-5549-BDA808ABF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Assignments</a:t>
            </a:r>
          </a:p>
          <a:p>
            <a:r>
              <a:rPr lang="en-US" dirty="0"/>
              <a:t>Handouts</a:t>
            </a:r>
          </a:p>
          <a:p>
            <a:pPr marL="0" indent="0">
              <a:buNone/>
            </a:pPr>
            <a:r>
              <a:rPr lang="en-US" dirty="0"/>
              <a:t>And also templates for</a:t>
            </a:r>
          </a:p>
          <a:p>
            <a:pPr lvl="1"/>
            <a:r>
              <a:rPr lang="en-US" dirty="0"/>
              <a:t>Academic articles</a:t>
            </a:r>
          </a:p>
          <a:p>
            <a:pPr lvl="1"/>
            <a:r>
              <a:rPr lang="en-US" dirty="0"/>
              <a:t>Reports</a:t>
            </a:r>
          </a:p>
          <a:p>
            <a:pPr lvl="1"/>
            <a:r>
              <a:rPr lang="en-US" dirty="0"/>
              <a:t>Newsletters</a:t>
            </a:r>
          </a:p>
          <a:p>
            <a:pPr lvl="2"/>
            <a:r>
              <a:rPr lang="en-US" dirty="0"/>
              <a:t>Even an embroiderers’ guild newsletter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2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C7243F-E3A4-1A36-DC7F-079F5040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Semantics</a:t>
            </a:r>
          </a:p>
        </p:txBody>
      </p:sp>
    </p:spTree>
    <p:extLst>
      <p:ext uri="{BB962C8B-B14F-4D97-AF65-F5344CB8AC3E}">
        <p14:creationId xmlns:p14="http://schemas.microsoft.com/office/powerpoint/2010/main" val="339257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53F136-8E84-2542-9AA6-16CE9ED1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seen these in Word files?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9DF83-27AE-39F8-3764-4D4FC68E1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Visual headings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Bolding, italics, larger, underlined, different fonts, color 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See also </a:t>
            </a:r>
            <a:r>
              <a:rPr lang="en-US" b="1" dirty="0"/>
              <a:t>visual table headers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Merged table cells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Title of table = first row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“Spring Break” schedule row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Other....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Unusable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Long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Repetitive (e.g. “here” or ”Assignment Details”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53458"/>
      </p:ext>
    </p:extLst>
  </p:cSld>
  <p:clrMapOvr>
    <a:masterClrMapping/>
  </p:clrMapOvr>
</p:sld>
</file>

<file path=ppt/theme/theme1.xml><?xml version="1.0" encoding="utf-8"?>
<a:theme xmlns:a="http://schemas.openxmlformats.org/drawingml/2006/main" name="Accessibility">
  <a:themeElements>
    <a:clrScheme name="PyattSpectrum23">
      <a:dk1>
        <a:srgbClr val="000000"/>
      </a:dk1>
      <a:lt1>
        <a:srgbClr val="FFFFFF"/>
      </a:lt1>
      <a:dk2>
        <a:srgbClr val="020E76"/>
      </a:dk2>
      <a:lt2>
        <a:srgbClr val="FAD505"/>
      </a:lt2>
      <a:accent1>
        <a:srgbClr val="9C0DC8"/>
      </a:accent1>
      <a:accent2>
        <a:srgbClr val="0F99F3"/>
      </a:accent2>
      <a:accent3>
        <a:srgbClr val="58C800"/>
      </a:accent3>
      <a:accent4>
        <a:srgbClr val="239A5F"/>
      </a:accent4>
      <a:accent5>
        <a:srgbClr val="FF8021"/>
      </a:accent5>
      <a:accent6>
        <a:srgbClr val="F11658"/>
      </a:accent6>
      <a:hlink>
        <a:srgbClr val="0639A1"/>
      </a:hlink>
      <a:folHlink>
        <a:srgbClr val="5C12AF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3BF8B704-A524-B443-87BA-22B03CD9A5E5}" vid="{CC82F134-431B-B341-BDDA-82DD22D1018A}"/>
    </a:ext>
  </a:extLst>
</a:theme>
</file>

<file path=ppt/theme/theme2.xml><?xml version="1.0" encoding="utf-8"?>
<a:theme xmlns:a="http://schemas.openxmlformats.org/drawingml/2006/main" name="ASC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rystal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 2022 Template" id="{98424D4D-B9F3-4050-BBB8-25E7B7D9FA37}" vid="{8CDE0F91-3A20-447F-8F91-9AF6FF96A9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0AE4DF3C545A40A37558254B020C11" ma:contentTypeVersion="10" ma:contentTypeDescription="Create a new document." ma:contentTypeScope="" ma:versionID="4fbc1c1358453d43897e0a5b7d3c72f2">
  <xsd:schema xmlns:xsd="http://www.w3.org/2001/XMLSchema" xmlns:xs="http://www.w3.org/2001/XMLSchema" xmlns:p="http://schemas.microsoft.com/office/2006/metadata/properties" xmlns:ns2="1542f409-0c4d-4a03-9540-d3a7a903ffbf" xmlns:ns3="d4d91e19-690b-41f8-a60e-3bb111165cb2" targetNamespace="http://schemas.microsoft.com/office/2006/metadata/properties" ma:root="true" ma:fieldsID="65665160303d2ff706344b095243acc2" ns2:_="" ns3:_="">
    <xsd:import namespace="1542f409-0c4d-4a03-9540-d3a7a903ffbf"/>
    <xsd:import namespace="d4d91e19-690b-41f8-a60e-3bb111165c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2f409-0c4d-4a03-9540-d3a7a903ff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91e19-690b-41f8-a60e-3bb111165cb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BA64D4-EFB3-4A47-BDFE-FD57CD03D8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42f409-0c4d-4a03-9540-d3a7a903ffbf"/>
    <ds:schemaRef ds:uri="d4d91e19-690b-41f8-a60e-3bb111165c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C215E8-A198-4BCE-975B-6394AF5A4BA3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d4d91e19-690b-41f8-a60e-3bb111165cb2"/>
    <ds:schemaRef ds:uri="1542f409-0c4d-4a03-9540-d3a7a903ffb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030A528-424B-4D9A-A7FC-C3CF12568A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Accessibility</Template>
  <TotalTime>1812</TotalTime>
  <Words>1319</Words>
  <Application>Microsoft Macintosh PowerPoint</Application>
  <PresentationFormat>On-screen Show (4:3)</PresentationFormat>
  <Paragraphs>263</Paragraphs>
  <Slides>51</Slides>
  <Notes>5</Notes>
  <HiddenSlides>6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Aptos</vt:lpstr>
      <vt:lpstr>Aptos ExtraBold</vt:lpstr>
      <vt:lpstr>Aptos SemiBold</vt:lpstr>
      <vt:lpstr>Arial</vt:lpstr>
      <vt:lpstr>Calibri</vt:lpstr>
      <vt:lpstr>Candara</vt:lpstr>
      <vt:lpstr>Century Gothic</vt:lpstr>
      <vt:lpstr>Klavika Bold</vt:lpstr>
      <vt:lpstr>Noto Sans</vt:lpstr>
      <vt:lpstr>Noto Serif</vt:lpstr>
      <vt:lpstr>Wingdings</vt:lpstr>
      <vt:lpstr>Wingdings 2</vt:lpstr>
      <vt:lpstr>Accessibility</vt:lpstr>
      <vt:lpstr>ASC Theme</vt:lpstr>
      <vt:lpstr>Using Word Templates to Promote Accessible Headings &amp; Tables</vt:lpstr>
      <vt:lpstr>For Today’s Session</vt:lpstr>
      <vt:lpstr>Who am I? Penn State Accessibility IT/Lecturer</vt:lpstr>
      <vt:lpstr>Why Train Instructors</vt:lpstr>
      <vt:lpstr>Why Syllabus Accessibility?</vt:lpstr>
      <vt:lpstr>Why the syllabus?</vt:lpstr>
      <vt:lpstr>Can Expand To....</vt:lpstr>
      <vt:lpstr>Explaining Semantics</vt:lpstr>
      <vt:lpstr>Have you seen these in Word files?</vt:lpstr>
      <vt:lpstr>How hard are these to explain?</vt:lpstr>
      <vt:lpstr>“Linguistics” and Accessibility</vt:lpstr>
      <vt:lpstr>Find the Signals, Explain the Meaning Any headings?</vt:lpstr>
      <vt:lpstr>Signals =</vt:lpstr>
      <vt:lpstr>Why are headings important? And what are they?</vt:lpstr>
      <vt:lpstr>Another Answer Clickable Table of Contents</vt:lpstr>
      <vt:lpstr>Heading Rules</vt:lpstr>
      <vt:lpstr>Why Custom Templates</vt:lpstr>
      <vt:lpstr>The Blue Headings....</vt:lpstr>
      <vt:lpstr>2023 Default Table Formatting Which is accessible? (Top...I Think)</vt:lpstr>
      <vt:lpstr>Can you change defaults?</vt:lpstr>
      <vt:lpstr>Syllabus Creator Audience</vt:lpstr>
      <vt:lpstr>Word Accessibility File Needs</vt:lpstr>
      <vt:lpstr>Template Features</vt:lpstr>
      <vt:lpstr>Template Features Listed</vt:lpstr>
      <vt:lpstr>Sans Serif Large (Verdana)</vt:lpstr>
      <vt:lpstr>Styles Pane  and Tables</vt:lpstr>
      <vt:lpstr>Tables: Default vs. Custom Tables</vt:lpstr>
      <vt:lpstr>Table: Less Usable Defaults Invisible Headers and Low Contrast</vt:lpstr>
      <vt:lpstr>Accessible Table Choices</vt:lpstr>
      <vt:lpstr>Custom Table Style The Top is definitely accessible</vt:lpstr>
      <vt:lpstr>Serif Large</vt:lpstr>
      <vt:lpstr>Serif for “Unusual Symbols”</vt:lpstr>
      <vt:lpstr>Times New Roman Somewhat Popular</vt:lpstr>
      <vt:lpstr>Headings w/ Pizazz (Still Accessible) Blue Bars Template</vt:lpstr>
      <vt:lpstr>Template Extensions</vt:lpstr>
      <vt:lpstr>College of Nursing</vt:lpstr>
      <vt:lpstr>Policy Links URLs visible, but inactive</vt:lpstr>
      <vt:lpstr>Syllabus &amp; Homework Handout Book Antiqua/Palatino</vt:lpstr>
      <vt:lpstr>Student Assignments</vt:lpstr>
      <vt:lpstr>Newsletters</vt:lpstr>
      <vt:lpstr>Future Possibilities</vt:lpstr>
      <vt:lpstr>Find the Templates</vt:lpstr>
      <vt:lpstr>Penn State Syllabus Templates</vt:lpstr>
      <vt:lpstr>Trainings in Word Accessibility</vt:lpstr>
      <vt:lpstr>Word Module (Screencaps) Accessibility Learning Path(s)</vt:lpstr>
      <vt:lpstr>Accessibility Learning Path (ALP) Word Module</vt:lpstr>
      <vt:lpstr>Accessibility Learning Path (Canvas Catalog)</vt:lpstr>
      <vt:lpstr>Learning Path: Accessibility Practice</vt:lpstr>
      <vt:lpstr>Accessibility Quickstart Guides On SharePoint</vt:lpstr>
      <vt:lpstr>Quickstart Guide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Styles and the Accessible Word Syllabus</dc:title>
  <dc:subject/>
  <dc:creator>Pyatt, Elizabeth J</dc:creator>
  <cp:keywords/>
  <dc:description/>
  <cp:lastModifiedBy>Pyatt, Elizabeth J</cp:lastModifiedBy>
  <cp:revision>152</cp:revision>
  <dcterms:created xsi:type="dcterms:W3CDTF">2021-07-17T18:30:50Z</dcterms:created>
  <dcterms:modified xsi:type="dcterms:W3CDTF">2024-03-23T00:36:46Z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0x010100DA0AE4DF3C545A40A37558254B020C11</vt:lpwstr>
  </property>
</Properties>
</file>