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3"/>
  </p:notesMasterIdLst>
  <p:sldIdLst>
    <p:sldId id="304" r:id="rId2"/>
    <p:sldId id="310" r:id="rId3"/>
    <p:sldId id="305" r:id="rId4"/>
    <p:sldId id="306" r:id="rId5"/>
    <p:sldId id="307" r:id="rId6"/>
    <p:sldId id="308" r:id="rId7"/>
    <p:sldId id="309" r:id="rId8"/>
    <p:sldId id="311" r:id="rId9"/>
    <p:sldId id="313" r:id="rId10"/>
    <p:sldId id="312" r:id="rId11"/>
    <p:sldId id="314" r:id="rId12"/>
    <p:sldId id="315" r:id="rId13"/>
    <p:sldId id="317" r:id="rId14"/>
    <p:sldId id="318" r:id="rId15"/>
    <p:sldId id="331" r:id="rId16"/>
    <p:sldId id="321" r:id="rId17"/>
    <p:sldId id="322" r:id="rId18"/>
    <p:sldId id="332" r:id="rId19"/>
    <p:sldId id="333" r:id="rId20"/>
    <p:sldId id="319" r:id="rId21"/>
    <p:sldId id="320" r:id="rId22"/>
    <p:sldId id="325" r:id="rId23"/>
    <p:sldId id="326" r:id="rId24"/>
    <p:sldId id="323" r:id="rId25"/>
    <p:sldId id="324" r:id="rId26"/>
    <p:sldId id="327" r:id="rId27"/>
    <p:sldId id="328" r:id="rId28"/>
    <p:sldId id="329" r:id="rId29"/>
    <p:sldId id="439" r:id="rId30"/>
    <p:sldId id="330" r:id="rId31"/>
    <p:sldId id="334" r:id="rId32"/>
    <p:sldId id="336" r:id="rId33"/>
    <p:sldId id="335" r:id="rId34"/>
    <p:sldId id="337" r:id="rId35"/>
    <p:sldId id="338" r:id="rId36"/>
    <p:sldId id="427" r:id="rId37"/>
    <p:sldId id="433" r:id="rId38"/>
    <p:sldId id="429" r:id="rId39"/>
    <p:sldId id="436" r:id="rId40"/>
    <p:sldId id="438" r:id="rId41"/>
    <p:sldId id="339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699F"/>
    <a:srgbClr val="00558C"/>
    <a:srgbClr val="C00202"/>
    <a:srgbClr val="B40C78"/>
    <a:srgbClr val="2A6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00" autoAdjust="0"/>
    <p:restoredTop sz="86195" autoAdjust="0"/>
  </p:normalViewPr>
  <p:slideViewPr>
    <p:cSldViewPr snapToGrid="0" snapToObjects="1">
      <p:cViewPr varScale="1">
        <p:scale>
          <a:sx n="87" d="100"/>
          <a:sy n="87" d="100"/>
        </p:scale>
        <p:origin x="2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91B65-BAB7-3C42-8C79-E3097677FCB2}" type="datetimeFigureOut">
              <a:rPr lang="en-US" smtClean="0"/>
              <a:t>7/13/18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3B125-C30F-7D42-B384-DEB6543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13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caption is alphabetical list of South American countries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3B125-C30F-7D42-B384-DEB6543E3B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7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Nutrients split in macronutrients versus vitamins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3B125-C30F-7D42-B384-DEB6543E3BB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53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3B125-C30F-7D42-B384-DEB6543E3BB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1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gives parental variables for group of students in grade 7,8 and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3B125-C30F-7D42-B384-DEB6543E3BB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270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Pie chart of Slavic languages spoken in U.S. See next slide for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3B125-C30F-7D42-B384-DEB6543E3BB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90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caption is alphabetical list of South American countries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3B125-C30F-7D42-B384-DEB6543E3B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6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Headings: City, County, 2016 estimated population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3B125-C30F-7D42-B384-DEB6543E3BB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35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3B125-C30F-7D42-B384-DEB6543E3BB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05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3B125-C30F-7D42-B384-DEB6543E3BB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10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3B125-C30F-7D42-B384-DEB6543E3BB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69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 cells are used to indicate feature is present. See next slide for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3B125-C30F-7D42-B384-DEB6543E3BB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68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has merged headers and and come cells for capital and largest city are also merged.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3B125-C30F-7D42-B384-DEB6543E3BB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30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data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3B125-C30F-7D42-B384-DEB6543E3BB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D927318-E334-F94C-B32E-BC5CD02CBBD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6416" y="5103864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2400" kern="1200">
                <a:solidFill>
                  <a:srgbClr val="2A6940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6416" y="293906"/>
            <a:ext cx="5458968" cy="386123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b="1" i="0" kern="1200">
                <a:solidFill>
                  <a:schemeClr val="tx1"/>
                </a:solidFill>
                <a:latin typeface="Candara"/>
                <a:ea typeface="+mj-ea"/>
                <a:cs typeface="Candara"/>
              </a:defRPr>
            </a:lvl1pPr>
          </a:lstStyle>
          <a:p>
            <a:r>
              <a:rPr lang="en-US" dirty="0"/>
              <a:t>Accessibility: Working the Training Challenge</a:t>
            </a:r>
            <a:endParaRPr dirty="0"/>
          </a:p>
        </p:txBody>
      </p:sp>
      <p:pic>
        <p:nvPicPr>
          <p:cNvPr id="7" name="Picture 6" descr="mix_and_match_logo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290" y="375624"/>
            <a:ext cx="1033173" cy="55752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FC5B-3C38-064D-9AAC-5A40A88B43AA}" type="datetimeFigureOut">
              <a:rPr lang="en-US" smtClean="0"/>
              <a:t>7/13/18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pic>
        <p:nvPicPr>
          <p:cNvPr id="11" name="Picture 10" descr="mix_and_match_logo-1.png"/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977" y="375624"/>
            <a:ext cx="1033173" cy="55752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624"/>
            <a:ext cx="7391401" cy="114300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FC5B-3C38-064D-9AAC-5A40A88B43AA}" type="datetimeFigureOut">
              <a:rPr lang="en-US" smtClean="0"/>
              <a:t>7/13/18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31392" y="1752765"/>
            <a:ext cx="3566160" cy="215967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lang="en-US" sz="2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pic>
        <p:nvPicPr>
          <p:cNvPr id="10" name="Picture 9" descr="mix_and_match_logo-1.png"/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977" y="375624"/>
            <a:ext cx="1033173" cy="5575232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4207972" y="1739937"/>
            <a:ext cx="3650152" cy="2108367"/>
          </a:xfrm>
        </p:spPr>
        <p:txBody>
          <a:bodyPr>
            <a:normAutofit/>
          </a:bodyPr>
          <a:lstStyle>
            <a:lvl1pPr>
              <a:defRPr sz="2400"/>
            </a:lvl1pPr>
            <a:lvl2pPr marL="457200" indent="-228600">
              <a:defRPr lang="en-US" sz="2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5"/>
          </p:nvPr>
        </p:nvSpPr>
        <p:spPr>
          <a:xfrm>
            <a:off x="421869" y="4077670"/>
            <a:ext cx="3566160" cy="215967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lang="en-US" sz="2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6"/>
          </p:nvPr>
        </p:nvSpPr>
        <p:spPr>
          <a:xfrm>
            <a:off x="4198449" y="4064842"/>
            <a:ext cx="3650152" cy="2108367"/>
          </a:xfrm>
        </p:spPr>
        <p:txBody>
          <a:bodyPr>
            <a:normAutofit/>
          </a:bodyPr>
          <a:lstStyle>
            <a:lvl1pPr>
              <a:defRPr sz="2400"/>
            </a:lvl1pPr>
            <a:lvl2pPr marL="457200" indent="-228600">
              <a:defRPr lang="en-US" sz="2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FC5B-3C38-064D-9AAC-5A40A88B43AA}" type="datetimeFigureOut">
              <a:rPr lang="en-US" smtClean="0"/>
              <a:t>7/13/18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6494" y="361016"/>
            <a:ext cx="506506" cy="3577083"/>
          </a:xfrm>
          <a:prstGeom prst="rect">
            <a:avLst/>
          </a:prstGeom>
        </p:spPr>
        <p:txBody>
          <a:bodyPr/>
          <a:lstStyle/>
          <a:p>
            <a:fld id="{2D927318-E334-F94C-B32E-BC5CD02CB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ex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375624"/>
            <a:ext cx="7844685" cy="114300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FC5B-3C38-064D-9AAC-5A40A88B43AA}" type="datetimeFigureOut">
              <a:rPr lang="en-US" smtClean="0"/>
              <a:t>7/13/18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4848-AC2B-3042-9485-9462FFB65D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199" y="1822254"/>
            <a:ext cx="1864883" cy="1140941"/>
          </a:xfrm>
        </p:spPr>
        <p:txBody>
          <a:bodyPr>
            <a:normAutofit/>
          </a:bodyPr>
          <a:lstStyle>
            <a:lvl1pPr marL="0" indent="0">
              <a:buNone/>
              <a:defRPr sz="2400" b="0" i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Content Placeholder 6"/>
          <p:cNvSpPr>
            <a:spLocks noGrp="1"/>
          </p:cNvSpPr>
          <p:nvPr>
            <p:ph sz="quarter" idx="14"/>
          </p:nvPr>
        </p:nvSpPr>
        <p:spPr>
          <a:xfrm>
            <a:off x="2474482" y="1822254"/>
            <a:ext cx="1864883" cy="1140941"/>
          </a:xfrm>
        </p:spPr>
        <p:txBody>
          <a:bodyPr>
            <a:normAutofit/>
          </a:bodyPr>
          <a:lstStyle>
            <a:lvl1pPr marL="0" indent="0">
              <a:buNone/>
              <a:defRPr sz="2400" b="0" i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6"/>
          <p:cNvSpPr>
            <a:spLocks noGrp="1"/>
          </p:cNvSpPr>
          <p:nvPr>
            <p:ph sz="quarter" idx="15"/>
          </p:nvPr>
        </p:nvSpPr>
        <p:spPr>
          <a:xfrm>
            <a:off x="4445525" y="1822254"/>
            <a:ext cx="1864883" cy="1140941"/>
          </a:xfrm>
        </p:spPr>
        <p:txBody>
          <a:bodyPr>
            <a:normAutofit/>
          </a:bodyPr>
          <a:lstStyle>
            <a:lvl1pPr marL="0" indent="0">
              <a:buNone/>
              <a:defRPr sz="2400" b="0" i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6"/>
          <p:cNvSpPr>
            <a:spLocks noGrp="1"/>
          </p:cNvSpPr>
          <p:nvPr>
            <p:ph sz="quarter" idx="16"/>
          </p:nvPr>
        </p:nvSpPr>
        <p:spPr>
          <a:xfrm>
            <a:off x="6462808" y="1822254"/>
            <a:ext cx="1864883" cy="1140941"/>
          </a:xfrm>
        </p:spPr>
        <p:txBody>
          <a:bodyPr>
            <a:normAutofit/>
          </a:bodyPr>
          <a:lstStyle>
            <a:lvl1pPr marL="0" indent="0">
              <a:buNone/>
              <a:defRPr sz="2400" b="0" i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6"/>
          <p:cNvSpPr>
            <a:spLocks noGrp="1"/>
          </p:cNvSpPr>
          <p:nvPr>
            <p:ph sz="quarter" idx="17"/>
          </p:nvPr>
        </p:nvSpPr>
        <p:spPr>
          <a:xfrm>
            <a:off x="431392" y="3114063"/>
            <a:ext cx="1864883" cy="1140941"/>
          </a:xfrm>
        </p:spPr>
        <p:txBody>
          <a:bodyPr>
            <a:normAutofit/>
          </a:bodyPr>
          <a:lstStyle>
            <a:lvl1pPr marL="0" indent="0">
              <a:buNone/>
              <a:defRPr sz="2400" b="0" i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6"/>
          <p:cNvSpPr>
            <a:spLocks noGrp="1"/>
          </p:cNvSpPr>
          <p:nvPr>
            <p:ph sz="quarter" idx="18"/>
          </p:nvPr>
        </p:nvSpPr>
        <p:spPr>
          <a:xfrm>
            <a:off x="2448675" y="3114063"/>
            <a:ext cx="1864883" cy="1140941"/>
          </a:xfrm>
        </p:spPr>
        <p:txBody>
          <a:bodyPr>
            <a:normAutofit/>
          </a:bodyPr>
          <a:lstStyle>
            <a:lvl1pPr marL="0" indent="0">
              <a:buNone/>
              <a:defRPr sz="2400" b="0" i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6"/>
          <p:cNvSpPr>
            <a:spLocks noGrp="1"/>
          </p:cNvSpPr>
          <p:nvPr>
            <p:ph sz="quarter" idx="19"/>
          </p:nvPr>
        </p:nvSpPr>
        <p:spPr>
          <a:xfrm>
            <a:off x="4419718" y="3114063"/>
            <a:ext cx="1864883" cy="1140941"/>
          </a:xfrm>
        </p:spPr>
        <p:txBody>
          <a:bodyPr>
            <a:normAutofit/>
          </a:bodyPr>
          <a:lstStyle>
            <a:lvl1pPr marL="0" indent="0">
              <a:buNone/>
              <a:defRPr sz="2400" b="0" i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Content Placeholder 6"/>
          <p:cNvSpPr>
            <a:spLocks noGrp="1"/>
          </p:cNvSpPr>
          <p:nvPr>
            <p:ph sz="quarter" idx="20"/>
          </p:nvPr>
        </p:nvSpPr>
        <p:spPr>
          <a:xfrm>
            <a:off x="6437001" y="3114063"/>
            <a:ext cx="1864883" cy="1140941"/>
          </a:xfrm>
        </p:spPr>
        <p:txBody>
          <a:bodyPr>
            <a:normAutofit/>
          </a:bodyPr>
          <a:lstStyle>
            <a:lvl1pPr marL="0" indent="0">
              <a:buNone/>
              <a:defRPr sz="2400" b="0" i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Content Placeholder 6"/>
          <p:cNvSpPr>
            <a:spLocks noGrp="1"/>
          </p:cNvSpPr>
          <p:nvPr>
            <p:ph sz="quarter" idx="21"/>
          </p:nvPr>
        </p:nvSpPr>
        <p:spPr>
          <a:xfrm>
            <a:off x="457199" y="4424742"/>
            <a:ext cx="1864883" cy="1140941"/>
          </a:xfrm>
        </p:spPr>
        <p:txBody>
          <a:bodyPr>
            <a:normAutofit/>
          </a:bodyPr>
          <a:lstStyle>
            <a:lvl1pPr marL="0" indent="0">
              <a:buNone/>
              <a:defRPr sz="2400" b="0" i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Content Placeholder 6"/>
          <p:cNvSpPr>
            <a:spLocks noGrp="1"/>
          </p:cNvSpPr>
          <p:nvPr>
            <p:ph sz="quarter" idx="22"/>
          </p:nvPr>
        </p:nvSpPr>
        <p:spPr>
          <a:xfrm>
            <a:off x="2474482" y="4424742"/>
            <a:ext cx="1864883" cy="1140941"/>
          </a:xfrm>
        </p:spPr>
        <p:txBody>
          <a:bodyPr>
            <a:normAutofit/>
          </a:bodyPr>
          <a:lstStyle>
            <a:lvl1pPr marL="0" indent="0">
              <a:buNone/>
              <a:defRPr sz="2400" b="0" i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Content Placeholder 6"/>
          <p:cNvSpPr>
            <a:spLocks noGrp="1"/>
          </p:cNvSpPr>
          <p:nvPr>
            <p:ph sz="quarter" idx="23"/>
          </p:nvPr>
        </p:nvSpPr>
        <p:spPr>
          <a:xfrm>
            <a:off x="4445525" y="4424742"/>
            <a:ext cx="1864883" cy="1140941"/>
          </a:xfrm>
        </p:spPr>
        <p:txBody>
          <a:bodyPr>
            <a:normAutofit/>
          </a:bodyPr>
          <a:lstStyle>
            <a:lvl1pPr marL="0" indent="0">
              <a:buNone/>
              <a:defRPr sz="2400" b="0" i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Content Placeholder 6"/>
          <p:cNvSpPr>
            <a:spLocks noGrp="1"/>
          </p:cNvSpPr>
          <p:nvPr>
            <p:ph sz="quarter" idx="24"/>
          </p:nvPr>
        </p:nvSpPr>
        <p:spPr>
          <a:xfrm>
            <a:off x="6462808" y="4424742"/>
            <a:ext cx="1864883" cy="1140941"/>
          </a:xfrm>
        </p:spPr>
        <p:txBody>
          <a:bodyPr>
            <a:normAutofit/>
          </a:bodyPr>
          <a:lstStyle>
            <a:lvl1pPr marL="0" indent="0">
              <a:buNone/>
              <a:defRPr sz="2400" b="0" i="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2557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FC5B-3C38-064D-9AAC-5A40A88B43AA}" type="datetimeFigureOut">
              <a:rPr lang="en-US" smtClean="0"/>
              <a:t>7/13/18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56494" y="361016"/>
            <a:ext cx="506506" cy="3577083"/>
          </a:xfrm>
          <a:prstGeom prst="rect">
            <a:avLst/>
          </a:prstGeom>
        </p:spPr>
        <p:txBody>
          <a:bodyPr/>
          <a:lstStyle/>
          <a:p>
            <a:fld id="{2D927318-E334-F94C-B32E-BC5CD02CB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EA10FC5B-3C38-064D-9AAC-5A40A88B43AA}" type="datetimeFigureOut">
              <a:rPr lang="en-US" smtClean="0"/>
              <a:t>7/13/18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56494" y="361016"/>
            <a:ext cx="506506" cy="3577083"/>
          </a:xfrm>
          <a:prstGeom prst="rect">
            <a:avLst/>
          </a:prstGeom>
        </p:spPr>
        <p:txBody>
          <a:bodyPr/>
          <a:lstStyle/>
          <a:p>
            <a:fld id="{2D927318-E334-F94C-B32E-BC5CD02CBB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FC5B-3C38-064D-9AAC-5A40A88B43AA}" type="datetimeFigureOut">
              <a:rPr lang="en-US" smtClean="0"/>
              <a:t>7/13/18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56494" y="361016"/>
            <a:ext cx="506506" cy="3577083"/>
          </a:xfrm>
          <a:prstGeom prst="rect">
            <a:avLst/>
          </a:prstGeom>
        </p:spPr>
        <p:txBody>
          <a:bodyPr/>
          <a:lstStyle/>
          <a:p>
            <a:fld id="{2D927318-E334-F94C-B32E-BC5CD02CB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FC5B-3C38-064D-9AAC-5A40A88B43AA}" type="datetimeFigureOut">
              <a:rPr lang="en-US" smtClean="0"/>
              <a:t>7/13/18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56494" y="361016"/>
            <a:ext cx="506506" cy="3577083"/>
          </a:xfrm>
          <a:prstGeom prst="rect">
            <a:avLst/>
          </a:prstGeom>
        </p:spPr>
        <p:txBody>
          <a:bodyPr/>
          <a:lstStyle/>
          <a:p>
            <a:fld id="{2D927318-E334-F94C-B32E-BC5CD02CBB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FC5B-3C38-064D-9AAC-5A40A88B43AA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361016"/>
            <a:ext cx="506506" cy="3577083"/>
          </a:xfrm>
          <a:prstGeom prst="rect">
            <a:avLst/>
          </a:prstGeom>
        </p:spPr>
        <p:txBody>
          <a:bodyPr/>
          <a:lstStyle/>
          <a:p>
            <a:fld id="{2D927318-E334-F94C-B32E-BC5CD02CB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FC5B-3C38-064D-9AAC-5A40A88B43AA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361016"/>
            <a:ext cx="506506" cy="3577083"/>
          </a:xfrm>
          <a:prstGeom prst="rect">
            <a:avLst/>
          </a:prstGeom>
        </p:spPr>
        <p:txBody>
          <a:bodyPr/>
          <a:lstStyle/>
          <a:p>
            <a:fld id="{2D927318-E334-F94C-B32E-BC5CD02CBB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75624"/>
            <a:ext cx="7214652" cy="1143000"/>
          </a:xfrm>
        </p:spPr>
        <p:txBody>
          <a:bodyPr/>
          <a:lstStyle>
            <a:lvl1pPr>
              <a:defRPr b="1" i="0">
                <a:solidFill>
                  <a:schemeClr val="tx1"/>
                </a:solidFill>
                <a:latin typeface="Candara"/>
                <a:cs typeface="Candar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71024"/>
            <a:ext cx="7214652" cy="455040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EA10FC5B-3C38-064D-9AAC-5A40A88B43AA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mix_and_match_logo-1.png"/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533" y="375624"/>
            <a:ext cx="1033173" cy="55752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EA10FC5B-3C38-064D-9AAC-5A40A88B43AA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D927318-E334-F94C-B32E-BC5CD02CBB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654" y="879355"/>
            <a:ext cx="650837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654" y="2174755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EA10FC5B-3C38-064D-9AAC-5A40A88B43AA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3654" y="6356350"/>
            <a:ext cx="49268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212106" y="879355"/>
            <a:ext cx="1645920" cy="52468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EA10FC5B-3C38-064D-9AAC-5A40A88B43AA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361016"/>
            <a:ext cx="506506" cy="3577083"/>
          </a:xfrm>
          <a:prstGeom prst="rect">
            <a:avLst/>
          </a:prstGeom>
        </p:spPr>
        <p:txBody>
          <a:bodyPr/>
          <a:lstStyle/>
          <a:p>
            <a:fld id="{2D927318-E334-F94C-B32E-BC5CD02CB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  <a:prstGeom prst="rect">
            <a:avLst/>
          </a:prstGeom>
        </p:spPr>
        <p:txBody>
          <a:bodyPr/>
          <a:lstStyle/>
          <a:p>
            <a:fld id="{2D927318-E334-F94C-B32E-BC5CD02CBB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92" y="375624"/>
            <a:ext cx="7391401" cy="1330458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1531"/>
            <a:ext cx="3566160" cy="430463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1821531"/>
            <a:ext cx="3566160" cy="4304632"/>
          </a:xfrm>
        </p:spPr>
        <p:txBody>
          <a:bodyPr>
            <a:normAutofit/>
          </a:bodyPr>
          <a:lstStyle>
            <a:lvl1pPr>
              <a:defRPr sz="2400"/>
            </a:lvl1pPr>
            <a:lvl2pPr marL="457200" indent="-228600">
              <a:defRPr lang="en-US" sz="2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FC5B-3C38-064D-9AAC-5A40A88B43AA}" type="datetimeFigureOut">
              <a:rPr lang="en-US" smtClean="0"/>
              <a:t>7/13/18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mix_and_match_logo-1.png"/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977" y="375624"/>
            <a:ext cx="1033173" cy="55752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92" y="503903"/>
            <a:ext cx="7542175" cy="1227834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2400"/>
            </a:lvl1pPr>
            <a:lvl2pPr marL="457200" indent="-228600">
              <a:defRPr lang="en-US" sz="2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lang="en-US" sz="2400" b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FC5B-3C38-064D-9AAC-5A40A88B43AA}" type="datetimeFigureOut">
              <a:rPr lang="en-US" smtClean="0"/>
              <a:t>7/13/18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 descr="mix_and_match_logo-1.png"/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661" y="478248"/>
            <a:ext cx="1033173" cy="55752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1" y="404914"/>
            <a:ext cx="7391401" cy="114300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961" y="1739937"/>
            <a:ext cx="7396163" cy="2108367"/>
          </a:xfrm>
        </p:spPr>
        <p:txBody>
          <a:bodyPr>
            <a:normAutofit/>
          </a:bodyPr>
          <a:lstStyle>
            <a:lvl1pPr>
              <a:defRPr sz="2400"/>
            </a:lvl1pPr>
            <a:lvl2pPr marL="457200" indent="-228600">
              <a:defRPr lang="en-US" sz="2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FC5B-3C38-064D-9AAC-5A40A88B43AA}" type="datetimeFigureOut">
              <a:rPr lang="en-US" smtClean="0"/>
              <a:t>7/13/18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mix_and_match_logo-1.png"/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977" y="375624"/>
            <a:ext cx="1033173" cy="5575232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sz="half" idx="12"/>
          </p:nvPr>
        </p:nvSpPr>
        <p:spPr>
          <a:xfrm>
            <a:off x="457199" y="3994544"/>
            <a:ext cx="7396163" cy="2108367"/>
          </a:xfrm>
        </p:spPr>
        <p:txBody>
          <a:bodyPr>
            <a:normAutofit/>
          </a:bodyPr>
          <a:lstStyle>
            <a:lvl1pPr>
              <a:defRPr sz="2400"/>
            </a:lvl1pPr>
            <a:lvl2pPr marL="457200" indent="-228600">
              <a:defRPr lang="en-US" sz="2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375624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671024"/>
            <a:ext cx="6508377" cy="45504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7877" y="6350169"/>
            <a:ext cx="886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392" y="6356350"/>
            <a:ext cx="28528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6604" y="6350169"/>
            <a:ext cx="3734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A4848-AC2B-3042-9485-9462FFB65D2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80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Candara"/>
          <a:ea typeface="+mj-ea"/>
          <a:cs typeface="Candara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800" b="1" kern="1200">
          <a:solidFill>
            <a:schemeClr val="tx2"/>
          </a:solidFill>
          <a:latin typeface="Candara"/>
          <a:ea typeface="+mn-ea"/>
          <a:cs typeface="Candara"/>
        </a:defRPr>
      </a:lvl1pPr>
      <a:lvl2pPr marL="457200" indent="-228600" algn="l" defTabSz="914400" rtl="0" eaLnBrk="1" latinLnBrk="0" hangingPunct="1">
        <a:spcBef>
          <a:spcPts val="600"/>
        </a:spcBef>
        <a:buClr>
          <a:srgbClr val="2A6940"/>
        </a:buClr>
        <a:buSzPct val="100000"/>
        <a:buFont typeface="Wingdings" charset="2"/>
        <a:buChar char="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rgbClr val="000090"/>
        </a:buClr>
        <a:buSzPct val="100000"/>
        <a:buFont typeface="Wingdings" charset="2"/>
        <a:buChar char="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jp10@ps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accessibility.psu.edu/microsoftoffice/exce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96416" y="4836036"/>
            <a:ext cx="5458968" cy="13340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Elizabeth J. </a:t>
            </a:r>
            <a:r>
              <a:rPr lang="en-US" dirty="0" err="1"/>
              <a:t>Pyatt</a:t>
            </a:r>
            <a:endParaRPr lang="en-US" dirty="0"/>
          </a:p>
          <a:p>
            <a:r>
              <a:rPr lang="en-US" dirty="0"/>
              <a:t>Penn State</a:t>
            </a:r>
          </a:p>
          <a:p>
            <a:r>
              <a:rPr lang="en-US" dirty="0">
                <a:hlinkClick r:id="rId2"/>
              </a:rPr>
              <a:t>ejp10@psu.edu</a:t>
            </a:r>
            <a:r>
              <a:rPr lang="en-US" dirty="0"/>
              <a:t> </a:t>
            </a:r>
          </a:p>
          <a:p>
            <a:r>
              <a:rPr lang="en-US" sz="1400" dirty="0">
                <a:solidFill>
                  <a:schemeClr val="bg1"/>
                </a:solidFill>
              </a:rPr>
              <a:t>See Notes panel for image ALT tags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Building and Re-Building Accessible Tables</a:t>
            </a:r>
          </a:p>
        </p:txBody>
      </p:sp>
    </p:spTree>
    <p:extLst>
      <p:ext uri="{BB962C8B-B14F-4D97-AF65-F5344CB8AC3E}">
        <p14:creationId xmlns:p14="http://schemas.microsoft.com/office/powerpoint/2010/main" val="3114292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86DC5-A710-9A47-B496-92D87D49A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657214"/>
            <a:ext cx="7214652" cy="547074"/>
          </a:xfrm>
        </p:spPr>
        <p:txBody>
          <a:bodyPr/>
          <a:lstStyle/>
          <a:p>
            <a:r>
              <a:rPr lang="en-US" dirty="0"/>
              <a:t>Caption How-To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429ED-9F62-0242-8944-4FC003EE1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28123"/>
            <a:ext cx="7214652" cy="51584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HTML</a:t>
            </a:r>
          </a:p>
          <a:p>
            <a:pPr lvl="1"/>
            <a:r>
              <a:rPr lang="en-US" dirty="0"/>
              <a:t>CAPTION tag under TABLE</a:t>
            </a:r>
          </a:p>
          <a:p>
            <a:pPr lvl="1"/>
            <a:r>
              <a:rPr lang="en-US" dirty="0"/>
              <a:t>Use CSS styles to format as needed</a:t>
            </a:r>
          </a:p>
          <a:p>
            <a:r>
              <a:rPr lang="en-US" dirty="0"/>
              <a:t>Word</a:t>
            </a:r>
          </a:p>
          <a:p>
            <a:pPr lvl="1"/>
            <a:r>
              <a:rPr lang="en-US" dirty="0"/>
              <a:t>Insert Caption (References Tab) or</a:t>
            </a:r>
          </a:p>
          <a:p>
            <a:pPr lvl="1"/>
            <a:r>
              <a:rPr lang="en-US" dirty="0"/>
              <a:t>A small </a:t>
            </a:r>
            <a:r>
              <a:rPr lang="en-US"/>
              <a:t>heading level</a:t>
            </a:r>
            <a:endParaRPr lang="en-US" dirty="0"/>
          </a:p>
          <a:p>
            <a:pPr lvl="2"/>
            <a:r>
              <a:rPr lang="en-US" dirty="0"/>
              <a:t>Format to enhance legibility</a:t>
            </a:r>
          </a:p>
          <a:p>
            <a:r>
              <a:rPr lang="en-US" dirty="0"/>
              <a:t>Excel</a:t>
            </a:r>
          </a:p>
          <a:p>
            <a:pPr lvl="1"/>
            <a:r>
              <a:rPr lang="en-US" dirty="0"/>
              <a:t>Title in bottom tab and cell A1</a:t>
            </a:r>
          </a:p>
          <a:p>
            <a:r>
              <a:rPr lang="en-US" dirty="0"/>
              <a:t>PowerPoint/PDF</a:t>
            </a:r>
          </a:p>
          <a:p>
            <a:pPr lvl="1"/>
            <a:r>
              <a:rPr lang="en-US" dirty="0"/>
              <a:t>Title above table</a:t>
            </a:r>
          </a:p>
        </p:txBody>
      </p:sp>
    </p:spTree>
    <p:extLst>
      <p:ext uri="{BB962C8B-B14F-4D97-AF65-F5344CB8AC3E}">
        <p14:creationId xmlns:p14="http://schemas.microsoft.com/office/powerpoint/2010/main" val="2673416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3623D-D8E6-664D-A058-3466F94E6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/ ALT Text?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C5F93-358A-854C-9F99-CEB79EB9E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 vs. CAPTION  in HTML</a:t>
            </a:r>
          </a:p>
          <a:p>
            <a:pPr lvl="1"/>
            <a:r>
              <a:rPr lang="en-US" dirty="0"/>
              <a:t>Summary is not visible to sighted users</a:t>
            </a:r>
          </a:p>
          <a:p>
            <a:pPr lvl="1"/>
            <a:r>
              <a:rPr lang="en-US" dirty="0"/>
              <a:t>Caption is visible to everyone</a:t>
            </a:r>
          </a:p>
          <a:p>
            <a:pPr lvl="2"/>
            <a:r>
              <a:rPr lang="en-US" dirty="0"/>
              <a:t>Sighted users also get information</a:t>
            </a:r>
          </a:p>
          <a:p>
            <a:pPr lvl="1"/>
            <a:r>
              <a:rPr lang="en-US" dirty="0"/>
              <a:t>Can use Summary to add supplemental information</a:t>
            </a:r>
          </a:p>
          <a:p>
            <a:r>
              <a:rPr lang="en-US" dirty="0"/>
              <a:t>ALT Text for Tables in Word?</a:t>
            </a:r>
          </a:p>
          <a:p>
            <a:pPr lvl="1"/>
            <a:r>
              <a:rPr lang="en-US" dirty="0"/>
              <a:t>IMO – same role as Summary</a:t>
            </a:r>
          </a:p>
        </p:txBody>
      </p:sp>
    </p:spTree>
    <p:extLst>
      <p:ext uri="{BB962C8B-B14F-4D97-AF65-F5344CB8AC3E}">
        <p14:creationId xmlns:p14="http://schemas.microsoft.com/office/powerpoint/2010/main" val="2180625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0260E-56C9-DD4C-8641-2DC1D844E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SUMMARY Attribute</a:t>
            </a:r>
            <a:br>
              <a:rPr lang="en-US" dirty="0"/>
            </a:br>
            <a:r>
              <a:rPr lang="en-US" sz="2400" dirty="0"/>
              <a:t>Explain why symbol read “twice”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669496-0079-5341-BC55-364CCF385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1961" y="1739938"/>
            <a:ext cx="7396163" cy="522000"/>
          </a:xfrm>
        </p:spPr>
        <p:txBody>
          <a:bodyPr/>
          <a:lstStyle/>
          <a:p>
            <a:r>
              <a:rPr lang="en-US" dirty="0"/>
              <a:t>Summary explains first two columns, Symbol vs. Name</a:t>
            </a:r>
          </a:p>
        </p:txBody>
      </p:sp>
      <p:pic>
        <p:nvPicPr>
          <p:cNvPr id="6" name="Content Placeholder 4" descr="Table of option codes for currency symbols. Table has column showing symbol and second column with symbol name, then option code.">
            <a:extLst>
              <a:ext uri="{FF2B5EF4-FFF2-40B4-BE49-F238E27FC236}">
                <a16:creationId xmlns:a16="http://schemas.microsoft.com/office/drawing/2014/main" id="{AF40EFF5-9614-024D-A21A-66E4D8C3E1FB}"/>
              </a:ext>
            </a:extLst>
          </p:cNvPr>
          <p:cNvPicPr>
            <a:picLocks noGrp="1" noChangeAspect="1"/>
          </p:cNvPicPr>
          <p:nvPr>
            <p:ph sz="half" idx="12"/>
          </p:nvPr>
        </p:nvPicPr>
        <p:blipFill>
          <a:blip r:embed="rId2"/>
          <a:stretch>
            <a:fillRect/>
          </a:stretch>
        </p:blipFill>
        <p:spPr>
          <a:xfrm>
            <a:off x="461961" y="2453961"/>
            <a:ext cx="4013786" cy="3871117"/>
          </a:xfrm>
        </p:spPr>
      </p:pic>
    </p:spTree>
    <p:extLst>
      <p:ext uri="{BB962C8B-B14F-4D97-AF65-F5344CB8AC3E}">
        <p14:creationId xmlns:p14="http://schemas.microsoft.com/office/powerpoint/2010/main" val="641365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6280A-8C86-4448-BE32-B0E7878CF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Table Heading Error</a:t>
            </a:r>
            <a:br>
              <a:rPr lang="en-US" dirty="0"/>
            </a:br>
            <a:r>
              <a:rPr lang="en-US" sz="2400" dirty="0"/>
              <a:t>Table: 10 Largest PA Cities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9D77DB-8BEA-8642-BFE1-954A8571FC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743042"/>
              </p:ext>
            </p:extLst>
          </p:nvPr>
        </p:nvGraphicFramePr>
        <p:xfrm>
          <a:off x="457199" y="1671638"/>
          <a:ext cx="7214653" cy="4772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901">
                  <a:extLst>
                    <a:ext uri="{9D8B030D-6E8A-4147-A177-3AD203B41FA5}">
                      <a16:colId xmlns:a16="http://schemas.microsoft.com/office/drawing/2014/main" val="1492602973"/>
                    </a:ext>
                  </a:extLst>
                </a:gridCol>
                <a:gridCol w="2017255">
                  <a:extLst>
                    <a:ext uri="{9D8B030D-6E8A-4147-A177-3AD203B41FA5}">
                      <a16:colId xmlns:a16="http://schemas.microsoft.com/office/drawing/2014/main" val="2108250983"/>
                    </a:ext>
                  </a:extLst>
                </a:gridCol>
                <a:gridCol w="2017255">
                  <a:extLst>
                    <a:ext uri="{9D8B030D-6E8A-4147-A177-3AD203B41FA5}">
                      <a16:colId xmlns:a16="http://schemas.microsoft.com/office/drawing/2014/main" val="2461109383"/>
                    </a:ext>
                  </a:extLst>
                </a:gridCol>
                <a:gridCol w="2373242">
                  <a:extLst>
                    <a:ext uri="{9D8B030D-6E8A-4147-A177-3AD203B41FA5}">
                      <a16:colId xmlns:a16="http://schemas.microsoft.com/office/drawing/2014/main" val="2180694447"/>
                    </a:ext>
                  </a:extLst>
                </a:gridCol>
              </a:tblGrid>
              <a:tr h="5029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Philadelphia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Philadelphia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1,567,872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3096679192"/>
                  </a:ext>
                </a:extLst>
              </a:tr>
              <a:tr h="5029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Pittsburgh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Allegheny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303,625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1638756032"/>
                  </a:ext>
                </a:extLst>
              </a:tr>
              <a:tr h="5029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Allentown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Lehigh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120,443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2045062073"/>
                  </a:ext>
                </a:extLst>
              </a:tr>
              <a:tr h="2631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Erie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Erie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98,593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4247216902"/>
                  </a:ext>
                </a:extLst>
              </a:tr>
              <a:tr h="2631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Berks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87,575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3076729890"/>
                  </a:ext>
                </a:extLst>
              </a:tr>
              <a:tr h="5029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Scranton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Lackawanna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77,291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4254562869"/>
                  </a:ext>
                </a:extLst>
              </a:tr>
              <a:tr h="5029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Bethlehem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Northampton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75,293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1238157451"/>
                  </a:ext>
                </a:extLst>
              </a:tr>
              <a:tr h="5029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Lancaster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Lancaster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59,218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2940258168"/>
                  </a:ext>
                </a:extLst>
              </a:tr>
              <a:tr h="5029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Levittown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Bucks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52,400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3626707603"/>
                  </a:ext>
                </a:extLst>
              </a:tr>
              <a:tr h="5029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Harrisburg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Dauphin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48,904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867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723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6280A-8C86-4448-BE32-B0E7878CF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75624"/>
            <a:ext cx="7214652" cy="697802"/>
          </a:xfrm>
        </p:spPr>
        <p:txBody>
          <a:bodyPr/>
          <a:lstStyle/>
          <a:p>
            <a:r>
              <a:rPr lang="en-US" dirty="0"/>
              <a:t>PA Cities With Headings</a:t>
            </a:r>
            <a:endParaRPr lang="en-US" sz="24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9D77DB-8BEA-8642-BFE1-954A8571FC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638363"/>
              </p:ext>
            </p:extLst>
          </p:nvPr>
        </p:nvGraphicFramePr>
        <p:xfrm>
          <a:off x="457200" y="1272208"/>
          <a:ext cx="7214653" cy="5324914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806901">
                  <a:extLst>
                    <a:ext uri="{9D8B030D-6E8A-4147-A177-3AD203B41FA5}">
                      <a16:colId xmlns:a16="http://schemas.microsoft.com/office/drawing/2014/main" val="1492602973"/>
                    </a:ext>
                  </a:extLst>
                </a:gridCol>
                <a:gridCol w="2017255">
                  <a:extLst>
                    <a:ext uri="{9D8B030D-6E8A-4147-A177-3AD203B41FA5}">
                      <a16:colId xmlns:a16="http://schemas.microsoft.com/office/drawing/2014/main" val="2108250983"/>
                    </a:ext>
                  </a:extLst>
                </a:gridCol>
                <a:gridCol w="2017255">
                  <a:extLst>
                    <a:ext uri="{9D8B030D-6E8A-4147-A177-3AD203B41FA5}">
                      <a16:colId xmlns:a16="http://schemas.microsoft.com/office/drawing/2014/main" val="2461109383"/>
                    </a:ext>
                  </a:extLst>
                </a:gridCol>
                <a:gridCol w="2373242">
                  <a:extLst>
                    <a:ext uri="{9D8B030D-6E8A-4147-A177-3AD203B41FA5}">
                      <a16:colId xmlns:a16="http://schemas.microsoft.com/office/drawing/2014/main" val="2180694447"/>
                    </a:ext>
                  </a:extLst>
                </a:gridCol>
              </a:tblGrid>
              <a:tr h="705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Rank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>
                    <a:solidFill>
                      <a:srgbClr val="00558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City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>
                    <a:solidFill>
                      <a:srgbClr val="00558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County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>
                    <a:solidFill>
                      <a:srgbClr val="00558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dirty="0">
                          <a:effectLst/>
                        </a:rPr>
                        <a:t>2016 Est Population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>
                    <a:solidFill>
                      <a:srgbClr val="0055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065998"/>
                  </a:ext>
                </a:extLst>
              </a:tr>
              <a:tr h="479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Philadelphia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Philadelphia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1,567,872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3096679192"/>
                  </a:ext>
                </a:extLst>
              </a:tr>
              <a:tr h="479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Pittsburgh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Allegheny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303,625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1638756032"/>
                  </a:ext>
                </a:extLst>
              </a:tr>
              <a:tr h="479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Allentown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Lehigh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120,443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2045062073"/>
                  </a:ext>
                </a:extLst>
              </a:tr>
              <a:tr h="3569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Erie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Erie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98,593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4247216902"/>
                  </a:ext>
                </a:extLst>
              </a:tr>
              <a:tr h="3569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Reading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Berks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87,575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3076729890"/>
                  </a:ext>
                </a:extLst>
              </a:tr>
              <a:tr h="479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Scranton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Lackawanna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77,291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4254562869"/>
                  </a:ext>
                </a:extLst>
              </a:tr>
              <a:tr h="479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Bethlehem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Northampton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75,293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1238157451"/>
                  </a:ext>
                </a:extLst>
              </a:tr>
              <a:tr h="479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Lancaster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Lancaster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59,218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2940258168"/>
                  </a:ext>
                </a:extLst>
              </a:tr>
              <a:tr h="479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Levittown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Bucks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52,400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3626707603"/>
                  </a:ext>
                </a:extLst>
              </a:tr>
              <a:tr h="479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Harrisburg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Dauphin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48,904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82" marR="8582" marT="8582" marB="0" anchor="b"/>
                </a:tc>
                <a:extLst>
                  <a:ext uri="{0D108BD9-81ED-4DB2-BD59-A6C34878D82A}">
                    <a16:rowId xmlns:a16="http://schemas.microsoft.com/office/drawing/2014/main" val="867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638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B25A7-6A4E-5F4C-8C24-EC3655A09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09715"/>
            <a:ext cx="7214652" cy="648469"/>
          </a:xfrm>
        </p:spPr>
        <p:txBody>
          <a:bodyPr/>
          <a:lstStyle/>
          <a:p>
            <a:r>
              <a:rPr lang="en-US" dirty="0"/>
              <a:t>Header How-To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DBD09-46E7-8246-8D93-522FB5D59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958183"/>
            <a:ext cx="7214652" cy="53098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HTML</a:t>
            </a:r>
          </a:p>
          <a:p>
            <a:pPr lvl="1"/>
            <a:r>
              <a:rPr lang="en-US" dirty="0"/>
              <a:t>TH Cell (vs. TD)</a:t>
            </a:r>
          </a:p>
          <a:p>
            <a:pPr lvl="2"/>
            <a:r>
              <a:rPr lang="en-US" dirty="0"/>
              <a:t>SCOPE=“col” or SCOPE=“row” attribute</a:t>
            </a:r>
          </a:p>
          <a:p>
            <a:r>
              <a:rPr lang="en-US" dirty="0"/>
              <a:t>PDF: </a:t>
            </a:r>
          </a:p>
          <a:p>
            <a:pPr lvl="1"/>
            <a:r>
              <a:rPr lang="en-US" dirty="0"/>
              <a:t>TH tag in table cell</a:t>
            </a:r>
          </a:p>
          <a:p>
            <a:pPr lvl="2"/>
            <a:r>
              <a:rPr lang="en-US" dirty="0"/>
              <a:t>SCOPE=“col” or SCOPE=“row” (Tag Properties)</a:t>
            </a:r>
          </a:p>
          <a:p>
            <a:r>
              <a:rPr lang="en-US" dirty="0"/>
              <a:t>Word/PowerPoint</a:t>
            </a:r>
          </a:p>
          <a:p>
            <a:pPr lvl="1"/>
            <a:r>
              <a:rPr lang="en-US" dirty="0"/>
              <a:t>Check “Header Row”, ”First Column” in Table Design tab.</a:t>
            </a:r>
          </a:p>
          <a:p>
            <a:r>
              <a:rPr lang="en-US" dirty="0"/>
              <a:t>Excel – Ranges and headers can be defined for JAWS </a:t>
            </a:r>
            <a:r>
              <a:rPr lang="en-US" sz="2600" dirty="0"/>
              <a:t>(</a:t>
            </a:r>
            <a:r>
              <a:rPr lang="en-US" sz="2600" dirty="0">
                <a:hlinkClick r:id="rId2"/>
              </a:rPr>
              <a:t>http://accessibility.psu.edu/microsoftoffice/</a:t>
            </a:r>
            <a:r>
              <a:rPr lang="en-US" sz="2600">
                <a:hlinkClick r:id="rId2"/>
              </a:rPr>
              <a:t>excel/</a:t>
            </a:r>
            <a:r>
              <a:rPr lang="en-US" sz="2600"/>
              <a:t>) </a:t>
            </a:r>
            <a:endParaRPr lang="en-US" sz="2600" dirty="0"/>
          </a:p>
          <a:p>
            <a:pPr marL="4572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384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3FF0C-29FB-B84D-8050-4277A4F80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64392"/>
            <a:ext cx="7391401" cy="1143000"/>
          </a:xfrm>
        </p:spPr>
        <p:txBody>
          <a:bodyPr/>
          <a:lstStyle/>
          <a:p>
            <a:r>
              <a:rPr lang="en-US" dirty="0"/>
              <a:t>Creative Formatting </a:t>
            </a:r>
            <a:br>
              <a:rPr lang="en-US" dirty="0"/>
            </a:br>
            <a:r>
              <a:rPr lang="en-US" sz="2400" dirty="0"/>
              <a:t>Table: Phonetic Features in Spanish Vowels</a:t>
            </a:r>
          </a:p>
        </p:txBody>
      </p:sp>
      <p:graphicFrame>
        <p:nvGraphicFramePr>
          <p:cNvPr id="4" name="Content Placeholder 3" descr="Cells are filled with plus sign and minus signs">
            <a:extLst>
              <a:ext uri="{FF2B5EF4-FFF2-40B4-BE49-F238E27FC236}">
                <a16:creationId xmlns:a16="http://schemas.microsoft.com/office/drawing/2014/main" id="{63BFABEB-943C-7D45-99C9-DC2C32E4925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34930271"/>
              </p:ext>
            </p:extLst>
          </p:nvPr>
        </p:nvGraphicFramePr>
        <p:xfrm>
          <a:off x="461962" y="1739900"/>
          <a:ext cx="4198528" cy="185420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130864">
                  <a:extLst>
                    <a:ext uri="{9D8B030D-6E8A-4147-A177-3AD203B41FA5}">
                      <a16:colId xmlns:a16="http://schemas.microsoft.com/office/drawing/2014/main" val="1345853181"/>
                    </a:ext>
                  </a:extLst>
                </a:gridCol>
                <a:gridCol w="398206">
                  <a:extLst>
                    <a:ext uri="{9D8B030D-6E8A-4147-A177-3AD203B41FA5}">
                      <a16:colId xmlns:a16="http://schemas.microsoft.com/office/drawing/2014/main" val="4175941352"/>
                    </a:ext>
                  </a:extLst>
                </a:gridCol>
                <a:gridCol w="781665">
                  <a:extLst>
                    <a:ext uri="{9D8B030D-6E8A-4147-A177-3AD203B41FA5}">
                      <a16:colId xmlns:a16="http://schemas.microsoft.com/office/drawing/2014/main" val="4169810108"/>
                    </a:ext>
                  </a:extLst>
                </a:gridCol>
                <a:gridCol w="663677">
                  <a:extLst>
                    <a:ext uri="{9D8B030D-6E8A-4147-A177-3AD203B41FA5}">
                      <a16:colId xmlns:a16="http://schemas.microsoft.com/office/drawing/2014/main" val="3246974897"/>
                    </a:ext>
                  </a:extLst>
                </a:gridCol>
                <a:gridCol w="663678">
                  <a:extLst>
                    <a:ext uri="{9D8B030D-6E8A-4147-A177-3AD203B41FA5}">
                      <a16:colId xmlns:a16="http://schemas.microsoft.com/office/drawing/2014/main" val="1303648644"/>
                    </a:ext>
                  </a:extLst>
                </a:gridCol>
                <a:gridCol w="560438">
                  <a:extLst>
                    <a:ext uri="{9D8B030D-6E8A-4147-A177-3AD203B41FA5}">
                      <a16:colId xmlns:a16="http://schemas.microsoft.com/office/drawing/2014/main" val="4585108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Vowel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i</a:t>
                      </a:r>
                      <a:endParaRPr lang="en-US" b="1" dirty="0"/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u</a:t>
                      </a:r>
                    </a:p>
                  </a:txBody>
                  <a:tcPr marL="93734" marR="93734"/>
                </a:tc>
                <a:extLst>
                  <a:ext uri="{0D108BD9-81ED-4DB2-BD59-A6C34878D82A}">
                    <a16:rowId xmlns:a16="http://schemas.microsoft.com/office/drawing/2014/main" val="4572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high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marL="93734" marR="93734"/>
                </a:tc>
                <a:extLst>
                  <a:ext uri="{0D108BD9-81ED-4DB2-BD59-A6C34878D82A}">
                    <a16:rowId xmlns:a16="http://schemas.microsoft.com/office/drawing/2014/main" val="125002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back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marL="93734" marR="93734"/>
                </a:tc>
                <a:extLst>
                  <a:ext uri="{0D108BD9-81ED-4DB2-BD59-A6C34878D82A}">
                    <a16:rowId xmlns:a16="http://schemas.microsoft.com/office/drawing/2014/main" val="1710871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round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marL="93734" marR="93734"/>
                </a:tc>
                <a:extLst>
                  <a:ext uri="{0D108BD9-81ED-4DB2-BD59-A6C34878D82A}">
                    <a16:rowId xmlns:a16="http://schemas.microsoft.com/office/drawing/2014/main" val="114275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low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_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_</a:t>
                      </a:r>
                    </a:p>
                  </a:txBody>
                  <a:tcPr marL="93734" marR="93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_</a:t>
                      </a:r>
                    </a:p>
                  </a:txBody>
                  <a:tcPr marL="93734" marR="93734"/>
                </a:tc>
                <a:extLst>
                  <a:ext uri="{0D108BD9-81ED-4DB2-BD59-A6C34878D82A}">
                    <a16:rowId xmlns:a16="http://schemas.microsoft.com/office/drawing/2014/main" val="3316380457"/>
                  </a:ext>
                </a:extLst>
              </a:tr>
            </a:tbl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B24B9D-B02E-6F4B-AFA2-E29328A7D74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457199" y="4461164"/>
            <a:ext cx="7396163" cy="217561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Standard format in linguistics (no borders, empty top left)</a:t>
            </a:r>
          </a:p>
          <a:p>
            <a:pPr lvl="1"/>
            <a:r>
              <a:rPr lang="en-US" dirty="0"/>
              <a:t>Borders would distract sighted practitioners</a:t>
            </a:r>
          </a:p>
          <a:p>
            <a:pPr lvl="1"/>
            <a:r>
              <a:rPr lang="en-US" dirty="0"/>
              <a:t>Sighted students need to learn standard format</a:t>
            </a:r>
          </a:p>
          <a:p>
            <a:r>
              <a:rPr lang="en-US" dirty="0"/>
              <a:t>Normally formatted with Tabbing</a:t>
            </a:r>
          </a:p>
          <a:p>
            <a:r>
              <a:rPr lang="en-US" dirty="0"/>
              <a:t>Blank upper left area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06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3FF0C-29FB-B84D-8050-4277A4F80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Formatting of Borders/Cells</a:t>
            </a:r>
            <a:br>
              <a:rPr lang="en-US" dirty="0"/>
            </a:br>
            <a:r>
              <a:rPr lang="en-US" sz="2400" dirty="0"/>
              <a:t>Table: Phonetic Features in Spanish Vowels</a:t>
            </a:r>
          </a:p>
        </p:txBody>
      </p:sp>
      <p:graphicFrame>
        <p:nvGraphicFramePr>
          <p:cNvPr id="4" name="Content Placeholder 3" descr="Cells are filled with plus sign and minus signs">
            <a:extLst>
              <a:ext uri="{FF2B5EF4-FFF2-40B4-BE49-F238E27FC236}">
                <a16:creationId xmlns:a16="http://schemas.microsoft.com/office/drawing/2014/main" id="{63BFABEB-943C-7D45-99C9-DC2C32E4925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11166169"/>
              </p:ext>
            </p:extLst>
          </p:nvPr>
        </p:nvGraphicFramePr>
        <p:xfrm>
          <a:off x="461963" y="1739900"/>
          <a:ext cx="4581985" cy="185420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32695">
                  <a:extLst>
                    <a:ext uri="{9D8B030D-6E8A-4147-A177-3AD203B41FA5}">
                      <a16:colId xmlns:a16="http://schemas.microsoft.com/office/drawing/2014/main" val="1345853181"/>
                    </a:ext>
                  </a:extLst>
                </a:gridCol>
                <a:gridCol w="532348">
                  <a:extLst>
                    <a:ext uri="{9D8B030D-6E8A-4147-A177-3AD203B41FA5}">
                      <a16:colId xmlns:a16="http://schemas.microsoft.com/office/drawing/2014/main" val="4175941352"/>
                    </a:ext>
                  </a:extLst>
                </a:gridCol>
                <a:gridCol w="678426">
                  <a:extLst>
                    <a:ext uri="{9D8B030D-6E8A-4147-A177-3AD203B41FA5}">
                      <a16:colId xmlns:a16="http://schemas.microsoft.com/office/drawing/2014/main" val="4169810108"/>
                    </a:ext>
                  </a:extLst>
                </a:gridCol>
                <a:gridCol w="825910">
                  <a:extLst>
                    <a:ext uri="{9D8B030D-6E8A-4147-A177-3AD203B41FA5}">
                      <a16:colId xmlns:a16="http://schemas.microsoft.com/office/drawing/2014/main" val="3246974897"/>
                    </a:ext>
                  </a:extLst>
                </a:gridCol>
                <a:gridCol w="693174">
                  <a:extLst>
                    <a:ext uri="{9D8B030D-6E8A-4147-A177-3AD203B41FA5}">
                      <a16:colId xmlns:a16="http://schemas.microsoft.com/office/drawing/2014/main" val="1303648644"/>
                    </a:ext>
                  </a:extLst>
                </a:gridCol>
                <a:gridCol w="619432">
                  <a:extLst>
                    <a:ext uri="{9D8B030D-6E8A-4147-A177-3AD203B41FA5}">
                      <a16:colId xmlns:a16="http://schemas.microsoft.com/office/drawing/2014/main" val="4585108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Vowel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i</a:t>
                      </a:r>
                      <a:endParaRPr lang="en-US" b="1" dirty="0"/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u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2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high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02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back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871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round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75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low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–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_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_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_</a:t>
                      </a:r>
                    </a:p>
                  </a:txBody>
                  <a:tcPr marL="93734" marR="93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380457"/>
                  </a:ext>
                </a:extLst>
              </a:tr>
            </a:tbl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B24B9D-B02E-6F4B-AFA2-E29328A7D74B}"/>
              </a:ext>
            </a:extLst>
          </p:cNvPr>
          <p:cNvSpPr>
            <a:spLocks noGrp="1"/>
          </p:cNvSpPr>
          <p:nvPr>
            <p:ph sz="half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Borders revealed</a:t>
            </a:r>
          </a:p>
          <a:p>
            <a:pPr lvl="1"/>
            <a:r>
              <a:rPr lang="en-US" dirty="0"/>
              <a:t>Border colors had been white</a:t>
            </a:r>
          </a:p>
          <a:p>
            <a:r>
              <a:rPr lang="en-US" dirty="0"/>
              <a:t>Upper left cell revealed</a:t>
            </a:r>
          </a:p>
          <a:p>
            <a:pPr lvl="1"/>
            <a:r>
              <a:rPr lang="en-US" dirty="0"/>
              <a:t>Text “Vowel” had been white</a:t>
            </a:r>
          </a:p>
          <a:p>
            <a:pPr lvl="1"/>
            <a:r>
              <a:rPr lang="en-US" dirty="0"/>
              <a:t>Don’t forget about center text alignment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946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26E30-2A66-F845-9AB9-D62561E3D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Careful with Color Coding</a:t>
            </a:r>
            <a:br>
              <a:rPr lang="en-US" dirty="0"/>
            </a:br>
            <a:r>
              <a:rPr lang="en-US" sz="2400" dirty="0"/>
              <a:t>Table: Mammal Types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0A5358E-17E5-284D-A267-6297A896E4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017435"/>
              </p:ext>
            </p:extLst>
          </p:nvPr>
        </p:nvGraphicFramePr>
        <p:xfrm>
          <a:off x="457200" y="1671638"/>
          <a:ext cx="7437120" cy="31343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859280">
                  <a:extLst>
                    <a:ext uri="{9D8B030D-6E8A-4147-A177-3AD203B41FA5}">
                      <a16:colId xmlns:a16="http://schemas.microsoft.com/office/drawing/2014/main" val="488339589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3459232962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4035612027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3095581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Characteristic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Monotreme</a:t>
                      </a:r>
                      <a:r>
                        <a:rPr lang="en-US" dirty="0"/>
                        <a:t> (Platypus)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Marsupial</a:t>
                      </a:r>
                      <a:br>
                        <a:rPr lang="en-US" dirty="0"/>
                      </a:br>
                      <a:r>
                        <a:rPr lang="en-US" dirty="0"/>
                        <a:t>(</a:t>
                      </a:r>
                      <a:r>
                        <a:rPr lang="en-US" dirty="0" err="1"/>
                        <a:t>Oppossum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Placental</a:t>
                      </a:r>
                      <a:br>
                        <a:rPr lang="en-US" dirty="0"/>
                      </a:br>
                      <a:r>
                        <a:rPr lang="en-US" sz="1400" dirty="0"/>
                        <a:t>(Most Mammals)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927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Warm Blooded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625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Fur/Hair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30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Milk Producing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6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Lays Eggs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341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Pouch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322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Live birth, no pouch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260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527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26E30-2A66-F845-9AB9-D62561E3D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 with Symbol</a:t>
            </a:r>
            <a:br>
              <a:rPr lang="en-US" dirty="0"/>
            </a:br>
            <a:r>
              <a:rPr lang="en-US" sz="2400" dirty="0"/>
              <a:t>Table: Mammal Types (X, has characteristic) </a:t>
            </a:r>
            <a:br>
              <a:rPr lang="en-US" sz="2400" dirty="0"/>
            </a:br>
            <a:r>
              <a:rPr lang="en-US" sz="1800" dirty="0"/>
              <a:t>Some cells are blank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0A5358E-17E5-284D-A267-6297A896E4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250650"/>
              </p:ext>
            </p:extLst>
          </p:nvPr>
        </p:nvGraphicFramePr>
        <p:xfrm>
          <a:off x="457200" y="1671638"/>
          <a:ext cx="7437120" cy="34036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859280">
                  <a:extLst>
                    <a:ext uri="{9D8B030D-6E8A-4147-A177-3AD203B41FA5}">
                      <a16:colId xmlns:a16="http://schemas.microsoft.com/office/drawing/2014/main" val="488339589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3459232962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4035612027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3095581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Characteristic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Monotreme</a:t>
                      </a:r>
                      <a:r>
                        <a:rPr lang="en-US" dirty="0"/>
                        <a:t> (Platypus)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Marsupial</a:t>
                      </a:r>
                      <a:br>
                        <a:rPr lang="en-US" dirty="0"/>
                      </a:br>
                      <a:r>
                        <a:rPr lang="en-US" dirty="0"/>
                        <a:t>(</a:t>
                      </a:r>
                      <a:r>
                        <a:rPr lang="en-US" dirty="0" err="1"/>
                        <a:t>Oppossum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Placental</a:t>
                      </a:r>
                      <a:br>
                        <a:rPr lang="en-US" dirty="0"/>
                      </a:br>
                      <a:r>
                        <a:rPr lang="en-US" sz="1400" dirty="0"/>
                        <a:t>(Most Mammals)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927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Warm Blooded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625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Fur/Hair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30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Milk Producing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6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Lays Eggs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341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Babies in Pouch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322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Live birth, no pouch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260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430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3D913-BB8A-C648-B315-9DD6279F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37481-0BD5-134F-84F7-8E418A432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Simple Rules for Table Accessibility</a:t>
            </a:r>
          </a:p>
          <a:p>
            <a:r>
              <a:rPr lang="en-US" dirty="0"/>
              <a:t>Common Errors with Simple Fixes</a:t>
            </a:r>
          </a:p>
          <a:p>
            <a:r>
              <a:rPr lang="en-US" dirty="0"/>
              <a:t>Complicated Layout Adjustments</a:t>
            </a:r>
          </a:p>
          <a:p>
            <a:pPr lvl="1"/>
            <a:r>
              <a:rPr lang="en-US" dirty="0"/>
              <a:t>Usually involving cell merges</a:t>
            </a:r>
          </a:p>
          <a:p>
            <a:r>
              <a:rPr lang="en-US" dirty="0"/>
              <a:t>Tricks</a:t>
            </a:r>
          </a:p>
          <a:p>
            <a:pPr lvl="1"/>
            <a:r>
              <a:rPr lang="en-US" dirty="0"/>
              <a:t>Creative formatting</a:t>
            </a:r>
          </a:p>
          <a:p>
            <a:pPr lvl="1"/>
            <a:r>
              <a:rPr lang="en-US" dirty="0"/>
              <a:t>Split tables</a:t>
            </a:r>
          </a:p>
          <a:p>
            <a:pPr lvl="1"/>
            <a:r>
              <a:rPr lang="en-US" dirty="0"/>
              <a:t>Use lists</a:t>
            </a:r>
          </a:p>
          <a:p>
            <a:pPr lvl="1"/>
            <a:r>
              <a:rPr lang="en-US" dirty="0"/>
              <a:t>Restructure data</a:t>
            </a:r>
          </a:p>
        </p:txBody>
      </p:sp>
    </p:spTree>
    <p:extLst>
      <p:ext uri="{BB962C8B-B14F-4D97-AF65-F5344CB8AC3E}">
        <p14:creationId xmlns:p14="http://schemas.microsoft.com/office/powerpoint/2010/main" val="603162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27F0-596A-5A47-A89D-825048506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Undoing Cell Merges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FC57E-B574-CF41-9F0B-812825B0C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8" y="1685772"/>
            <a:ext cx="7536427" cy="4550402"/>
          </a:xfrm>
        </p:spPr>
        <p:txBody>
          <a:bodyPr/>
          <a:lstStyle/>
          <a:p>
            <a:r>
              <a:rPr lang="en-US" dirty="0"/>
              <a:t>Question</a:t>
            </a:r>
          </a:p>
          <a:p>
            <a:pPr lvl="1"/>
            <a:r>
              <a:rPr lang="en-US" dirty="0"/>
              <a:t>What relationship is the designer trying to convey?</a:t>
            </a:r>
          </a:p>
          <a:p>
            <a:r>
              <a:rPr lang="en-US" dirty="0"/>
              <a:t>Solutions</a:t>
            </a:r>
          </a:p>
          <a:p>
            <a:pPr lvl="1"/>
            <a:r>
              <a:rPr lang="en-US" dirty="0"/>
              <a:t>Recode headers</a:t>
            </a:r>
          </a:p>
          <a:p>
            <a:pPr lvl="1"/>
            <a:r>
              <a:rPr lang="en-US" dirty="0"/>
              <a:t>Split tables</a:t>
            </a:r>
          </a:p>
          <a:p>
            <a:pPr lvl="1"/>
            <a:r>
              <a:rPr lang="en-US" dirty="0"/>
              <a:t>Use lists</a:t>
            </a:r>
          </a:p>
          <a:p>
            <a:pPr lvl="1"/>
            <a:r>
              <a:rPr lang="en-US" dirty="0"/>
              <a:t>Restructure data</a:t>
            </a:r>
          </a:p>
          <a:p>
            <a:pPr lvl="2"/>
            <a:r>
              <a:rPr lang="en-US" dirty="0"/>
              <a:t>Sometimes as “alternate format” (e.g. periodic table)</a:t>
            </a:r>
          </a:p>
          <a:p>
            <a:pPr lvl="1"/>
            <a:r>
              <a:rPr lang="en-US" dirty="0"/>
              <a:t>Creative formatting can help</a:t>
            </a:r>
          </a:p>
        </p:txBody>
      </p:sp>
    </p:spTree>
    <p:extLst>
      <p:ext uri="{BB962C8B-B14F-4D97-AF65-F5344CB8AC3E}">
        <p14:creationId xmlns:p14="http://schemas.microsoft.com/office/powerpoint/2010/main" val="2897507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C8131-518C-5C40-878D-E9FEB715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Un-Merges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6CC2A-586C-E44B-99FB-1229C67F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WCAG implementation easier and more consistent</a:t>
            </a:r>
          </a:p>
          <a:p>
            <a:r>
              <a:rPr lang="en-US" dirty="0"/>
              <a:t>Editing simple tables generally simpler</a:t>
            </a:r>
          </a:p>
          <a:p>
            <a:pPr lvl="1"/>
            <a:r>
              <a:rPr lang="en-US" dirty="0"/>
              <a:t>Manipulating rows/columns simpler</a:t>
            </a:r>
          </a:p>
          <a:p>
            <a:pPr lvl="1"/>
            <a:r>
              <a:rPr lang="en-US" dirty="0"/>
              <a:t>Easer to edit individual cells</a:t>
            </a:r>
          </a:p>
          <a:p>
            <a:r>
              <a:rPr lang="en-US" dirty="0"/>
              <a:t>What about preserving space?</a:t>
            </a:r>
          </a:p>
          <a:p>
            <a:pPr lvl="1"/>
            <a:r>
              <a:rPr lang="en-US" dirty="0"/>
              <a:t>In digital documents, space is cheap</a:t>
            </a:r>
          </a:p>
        </p:txBody>
      </p:sp>
    </p:spTree>
    <p:extLst>
      <p:ext uri="{BB962C8B-B14F-4D97-AF65-F5344CB8AC3E}">
        <p14:creationId xmlns:p14="http://schemas.microsoft.com/office/powerpoint/2010/main" val="3238522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17322D9-AEF1-DD4C-89C7-02BF5A6AF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Table: U.S. States</a:t>
            </a:r>
            <a:br>
              <a:rPr lang="en-US" dirty="0"/>
            </a:br>
            <a:r>
              <a:rPr lang="en-US" sz="2400" dirty="0"/>
              <a:t>Why Merged Headers and Cells?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1D2E3599-9FCB-294C-A114-EBE60FE10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450732"/>
              </p:ext>
            </p:extLst>
          </p:nvPr>
        </p:nvGraphicFramePr>
        <p:xfrm>
          <a:off x="457200" y="1622323"/>
          <a:ext cx="6813755" cy="3004788"/>
        </p:xfrm>
        <a:graphic>
          <a:graphicData uri="http://schemas.openxmlformats.org/drawingml/2006/table">
            <a:tbl>
              <a:tblPr firstRow="1" firstCol="1">
                <a:tableStyleId>{1E171933-4619-4E11-9A3F-F7608DF75F80}</a:tableStyleId>
              </a:tblPr>
              <a:tblGrid>
                <a:gridCol w="1703439">
                  <a:extLst>
                    <a:ext uri="{9D8B030D-6E8A-4147-A177-3AD203B41FA5}">
                      <a16:colId xmlns:a16="http://schemas.microsoft.com/office/drawing/2014/main" val="690032380"/>
                    </a:ext>
                  </a:extLst>
                </a:gridCol>
                <a:gridCol w="817498">
                  <a:extLst>
                    <a:ext uri="{9D8B030D-6E8A-4147-A177-3AD203B41FA5}">
                      <a16:colId xmlns:a16="http://schemas.microsoft.com/office/drawing/2014/main" val="681998061"/>
                    </a:ext>
                  </a:extLst>
                </a:gridCol>
                <a:gridCol w="1935968">
                  <a:extLst>
                    <a:ext uri="{9D8B030D-6E8A-4147-A177-3AD203B41FA5}">
                      <a16:colId xmlns:a16="http://schemas.microsoft.com/office/drawing/2014/main" val="1916550110"/>
                    </a:ext>
                  </a:extLst>
                </a:gridCol>
                <a:gridCol w="2356850">
                  <a:extLst>
                    <a:ext uri="{9D8B030D-6E8A-4147-A177-3AD203B41FA5}">
                      <a16:colId xmlns:a16="http://schemas.microsoft.com/office/drawing/2014/main" val="322647301"/>
                    </a:ext>
                  </a:extLst>
                </a:gridCol>
              </a:tblGrid>
              <a:tr h="377004">
                <a:tc rowSpan="2"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90000"/>
                              <a:lumOff val="10000"/>
                            </a:schemeClr>
                          </a:solidFill>
                        </a:rPr>
                        <a:t>Name and</a:t>
                      </a:r>
                    </a:p>
                    <a:p>
                      <a:r>
                        <a:rPr lang="en-US" dirty="0">
                          <a:solidFill>
                            <a:schemeClr val="accent2">
                              <a:lumMod val="90000"/>
                              <a:lumOff val="10000"/>
                            </a:schemeClr>
                          </a:solidFill>
                        </a:rPr>
                        <a:t>Postal 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90000"/>
                              <a:lumOff val="10000"/>
                            </a:schemeClr>
                          </a:solidFill>
                        </a:rPr>
                        <a:t>Cities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508858"/>
                  </a:ext>
                </a:extLst>
              </a:tr>
              <a:tr h="377004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Capital City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Largest City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522844"/>
                  </a:ext>
                </a:extLst>
              </a:tr>
              <a:tr h="377004">
                <a:tc>
                  <a:txBody>
                    <a:bodyPr/>
                    <a:lstStyle/>
                    <a:p>
                      <a:r>
                        <a:rPr lang="en-US" dirty="0"/>
                        <a:t>Alabama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Montgomery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Birmingham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986799"/>
                  </a:ext>
                </a:extLst>
              </a:tr>
              <a:tr h="377004">
                <a:tc>
                  <a:txBody>
                    <a:bodyPr/>
                    <a:lstStyle/>
                    <a:p>
                      <a:r>
                        <a:rPr lang="en-US" dirty="0"/>
                        <a:t>Alaska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Anchorage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772299"/>
                  </a:ext>
                </a:extLst>
              </a:tr>
              <a:tr h="377004">
                <a:tc>
                  <a:txBody>
                    <a:bodyPr/>
                    <a:lstStyle/>
                    <a:p>
                      <a:r>
                        <a:rPr lang="en-US" dirty="0"/>
                        <a:t>Arizona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Phoenix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826525"/>
                  </a:ext>
                </a:extLst>
              </a:tr>
              <a:tr h="377004">
                <a:tc>
                  <a:txBody>
                    <a:bodyPr/>
                    <a:lstStyle/>
                    <a:p>
                      <a:r>
                        <a:rPr lang="en-US" dirty="0"/>
                        <a:t>Arkansas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Little Rock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106072"/>
                  </a:ext>
                </a:extLst>
              </a:tr>
              <a:tr h="377004">
                <a:tc>
                  <a:txBody>
                    <a:bodyPr/>
                    <a:lstStyle/>
                    <a:p>
                      <a:r>
                        <a:rPr lang="en-US" dirty="0"/>
                        <a:t>California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Sacramento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Los Angeles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019427"/>
                  </a:ext>
                </a:extLst>
              </a:tr>
              <a:tr h="325397">
                <a:tc>
                  <a:txBody>
                    <a:bodyPr/>
                    <a:lstStyle/>
                    <a:p>
                      <a:r>
                        <a:rPr lang="en-US" dirty="0"/>
                        <a:t>Colorado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4931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809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BD616-1C85-5146-99F3-F6F849F75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States Revised</a:t>
            </a:r>
            <a:br>
              <a:rPr lang="en-US" dirty="0"/>
            </a:br>
            <a:r>
              <a:rPr lang="en-US" sz="2200" dirty="0"/>
              <a:t>Notes: P. Code=Postal Code; </a:t>
            </a:r>
            <a:br>
              <a:rPr lang="en-US" sz="2200" dirty="0"/>
            </a:br>
            <a:r>
              <a:rPr lang="en-US" sz="2200" dirty="0"/>
              <a:t>1 means capital &amp; largest city are the same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129640D-A4B0-1745-BE17-F8258AD82C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386819"/>
              </p:ext>
            </p:extLst>
          </p:nvPr>
        </p:nvGraphicFramePr>
        <p:xfrm>
          <a:off x="457200" y="1671638"/>
          <a:ext cx="7215188" cy="2595880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1803797">
                  <a:extLst>
                    <a:ext uri="{9D8B030D-6E8A-4147-A177-3AD203B41FA5}">
                      <a16:colId xmlns:a16="http://schemas.microsoft.com/office/drawing/2014/main" val="1718707400"/>
                    </a:ext>
                  </a:extLst>
                </a:gridCol>
                <a:gridCol w="1293364">
                  <a:extLst>
                    <a:ext uri="{9D8B030D-6E8A-4147-A177-3AD203B41FA5}">
                      <a16:colId xmlns:a16="http://schemas.microsoft.com/office/drawing/2014/main" val="864174758"/>
                    </a:ext>
                  </a:extLst>
                </a:gridCol>
                <a:gridCol w="1873045">
                  <a:extLst>
                    <a:ext uri="{9D8B030D-6E8A-4147-A177-3AD203B41FA5}">
                      <a16:colId xmlns:a16="http://schemas.microsoft.com/office/drawing/2014/main" val="1327181356"/>
                    </a:ext>
                  </a:extLst>
                </a:gridCol>
                <a:gridCol w="2244982">
                  <a:extLst>
                    <a:ext uri="{9D8B030D-6E8A-4147-A177-3AD203B41FA5}">
                      <a16:colId xmlns:a16="http://schemas.microsoft.com/office/drawing/2014/main" val="9444712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P. 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</a:rPr>
                        <a:t>Capital City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</a:rPr>
                        <a:t>Largest City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290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Alabama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Montgomery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Birmingham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13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Alaska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Anchorage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94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Arizona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Phoenix</a:t>
                      </a:r>
                      <a:r>
                        <a:rPr lang="en-US" baseline="30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558C"/>
                          </a:solidFill>
                        </a:rPr>
                        <a:t>Phoenix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14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Arkansas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Little Rock</a:t>
                      </a:r>
                      <a:r>
                        <a:rPr lang="en-US" baseline="30000" dirty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558C"/>
                          </a:solidFill>
                        </a:rPr>
                        <a:t>Little Rock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7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California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Sacramento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Los Angeles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20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Colorado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Denver</a:t>
                      </a:r>
                      <a:r>
                        <a:rPr lang="en-US" baseline="30000" dirty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58C"/>
                          </a:solidFill>
                        </a:rPr>
                        <a:t>Denver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532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566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D7691-26D3-7A40-9C37-473730273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Table: Nutrients of Raw Sweet Peppers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859DD3CD-59BA-A148-B90C-C6B2F5606D4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5779490"/>
              </p:ext>
            </p:extLst>
          </p:nvPr>
        </p:nvGraphicFramePr>
        <p:xfrm>
          <a:off x="457199" y="1739537"/>
          <a:ext cx="4380272" cy="3708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90136">
                  <a:extLst>
                    <a:ext uri="{9D8B030D-6E8A-4147-A177-3AD203B41FA5}">
                      <a16:colId xmlns:a16="http://schemas.microsoft.com/office/drawing/2014/main" val="1718713409"/>
                    </a:ext>
                  </a:extLst>
                </a:gridCol>
                <a:gridCol w="2190136">
                  <a:extLst>
                    <a:ext uri="{9D8B030D-6E8A-4147-A177-3AD203B41FA5}">
                      <a16:colId xmlns:a16="http://schemas.microsoft.com/office/drawing/2014/main" val="362146815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Per 100g (3.5 oz.)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908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Energy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kcal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1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Carbs 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4.64 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5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Fat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0.17 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644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Protein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0.86 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37505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Vitamins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572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(&gt; 100%) 80.4 mg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942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B1 (Thiamine)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(5%) 0.057 mg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137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B2 (Riboflavin)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(2%) 0.028 mg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720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B3 (Niacin)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(3%) 0.480 mg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703693"/>
                  </a:ext>
                </a:extLst>
              </a:tr>
            </a:tbl>
          </a:graphicData>
        </a:graphic>
      </p:graphicFrame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10F7C4D-DEC9-7D46-9C45-6C9847CF2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7690" y="1740305"/>
            <a:ext cx="2730909" cy="4577582"/>
          </a:xfrm>
        </p:spPr>
        <p:txBody>
          <a:bodyPr/>
          <a:lstStyle/>
          <a:p>
            <a:r>
              <a:rPr lang="en-US" dirty="0"/>
              <a:t>Problems</a:t>
            </a:r>
          </a:p>
          <a:p>
            <a:pPr lvl="1"/>
            <a:r>
              <a:rPr lang="en-US" dirty="0"/>
              <a:t>Merged row in middle</a:t>
            </a:r>
          </a:p>
          <a:p>
            <a:pPr lvl="1"/>
            <a:r>
              <a:rPr lang="en-US" dirty="0"/>
              <a:t>No col headers</a:t>
            </a:r>
          </a:p>
          <a:p>
            <a:r>
              <a:rPr lang="en-US" dirty="0"/>
              <a:t>Why this design?</a:t>
            </a:r>
          </a:p>
        </p:txBody>
      </p:sp>
    </p:spTree>
    <p:extLst>
      <p:ext uri="{BB962C8B-B14F-4D97-AF65-F5344CB8AC3E}">
        <p14:creationId xmlns:p14="http://schemas.microsoft.com/office/powerpoint/2010/main" val="4136769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95BC-C3B2-BE4A-BB1B-7C73C4968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Tables: Nutrients of Peppers</a:t>
            </a:r>
            <a:br>
              <a:rPr lang="en-US" dirty="0"/>
            </a:br>
            <a:r>
              <a:rPr lang="en-US" sz="2400" dirty="0"/>
              <a:t>Macronutrients vs. Vitamins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A8111-E8A8-5748-A4E7-8F6BF9EA6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0882" y="1731736"/>
            <a:ext cx="5276890" cy="431215"/>
          </a:xfrm>
          <a:solidFill>
            <a:schemeClr val="accent2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Macronutrients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9585ECC-782C-7443-9735-E251745E5AE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3506625"/>
              </p:ext>
            </p:extLst>
          </p:nvPr>
        </p:nvGraphicFramePr>
        <p:xfrm>
          <a:off x="457833" y="2202052"/>
          <a:ext cx="5242299" cy="1828800"/>
        </p:xfrm>
        <a:graphic>
          <a:graphicData uri="http://schemas.openxmlformats.org/drawingml/2006/table">
            <a:tbl>
              <a:tblPr firstRow="1" firstCol="1">
                <a:tableStyleId>{17292A2E-F333-43FB-9621-5CBBE7FDCDCB}</a:tableStyleId>
              </a:tblPr>
              <a:tblGrid>
                <a:gridCol w="2059996">
                  <a:extLst>
                    <a:ext uri="{9D8B030D-6E8A-4147-A177-3AD203B41FA5}">
                      <a16:colId xmlns:a16="http://schemas.microsoft.com/office/drawing/2014/main" val="1799454520"/>
                    </a:ext>
                  </a:extLst>
                </a:gridCol>
                <a:gridCol w="3182303">
                  <a:extLst>
                    <a:ext uri="{9D8B030D-6E8A-4147-A177-3AD203B41FA5}">
                      <a16:colId xmlns:a16="http://schemas.microsoft.com/office/drawing/2014/main" val="1522713260"/>
                    </a:ext>
                  </a:extLst>
                </a:gridCol>
              </a:tblGrid>
              <a:tr h="24995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90000"/>
                              <a:lumOff val="10000"/>
                            </a:schemeClr>
                          </a:solidFill>
                        </a:rPr>
                        <a:t>Nutrient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accent2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Per 100 g (3.5 oz.</a:t>
                      </a:r>
                      <a:r>
                        <a:rPr lang="en-US" dirty="0">
                          <a:solidFill>
                            <a:schemeClr val="accent2">
                              <a:lumMod val="90000"/>
                              <a:lumOff val="10000"/>
                            </a:schemeClr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182696"/>
                  </a:ext>
                </a:extLst>
              </a:tr>
              <a:tr h="249955">
                <a:tc>
                  <a:txBody>
                    <a:bodyPr/>
                    <a:lstStyle/>
                    <a:p>
                      <a:r>
                        <a:rPr lang="en-US" dirty="0"/>
                        <a:t>Energy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kcal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570253"/>
                  </a:ext>
                </a:extLst>
              </a:tr>
              <a:tr h="249955">
                <a:tc>
                  <a:txBody>
                    <a:bodyPr/>
                    <a:lstStyle/>
                    <a:p>
                      <a:r>
                        <a:rPr lang="en-US" dirty="0"/>
                        <a:t>Carbs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4.64 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997615"/>
                  </a:ext>
                </a:extLst>
              </a:tr>
              <a:tr h="249955">
                <a:tc>
                  <a:txBody>
                    <a:bodyPr/>
                    <a:lstStyle/>
                    <a:p>
                      <a:r>
                        <a:rPr lang="en-US" dirty="0"/>
                        <a:t>Fat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0.17 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420385"/>
                  </a:ext>
                </a:extLst>
              </a:tr>
              <a:tr h="249955">
                <a:tc>
                  <a:txBody>
                    <a:bodyPr/>
                    <a:lstStyle/>
                    <a:p>
                      <a:r>
                        <a:rPr lang="en-US" dirty="0"/>
                        <a:t>Protein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0.86 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911120"/>
                  </a:ext>
                </a:extLst>
              </a:tr>
            </a:tbl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CD99F7F-8D5C-354A-AC7B-72A556D7D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0881" y="4257009"/>
            <a:ext cx="5527465" cy="418101"/>
          </a:xfrm>
          <a:solidFill>
            <a:schemeClr val="accent2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Vitamins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7EFDDD42-CC20-4C45-9F45-8941D5D7D42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54942904"/>
              </p:ext>
            </p:extLst>
          </p:nvPr>
        </p:nvGraphicFramePr>
        <p:xfrm>
          <a:off x="431390" y="4675110"/>
          <a:ext cx="5526957" cy="1854200"/>
        </p:xfrm>
        <a:graphic>
          <a:graphicData uri="http://schemas.openxmlformats.org/drawingml/2006/table">
            <a:tbl>
              <a:tblPr firstRow="1" firstCol="1">
                <a:tableStyleId>{1E171933-4619-4E11-9A3F-F7608DF75F80}</a:tableStyleId>
              </a:tblPr>
              <a:tblGrid>
                <a:gridCol w="1842319">
                  <a:extLst>
                    <a:ext uri="{9D8B030D-6E8A-4147-A177-3AD203B41FA5}">
                      <a16:colId xmlns:a16="http://schemas.microsoft.com/office/drawing/2014/main" val="2106379615"/>
                    </a:ext>
                  </a:extLst>
                </a:gridCol>
                <a:gridCol w="1842319">
                  <a:extLst>
                    <a:ext uri="{9D8B030D-6E8A-4147-A177-3AD203B41FA5}">
                      <a16:colId xmlns:a16="http://schemas.microsoft.com/office/drawing/2014/main" val="1273374841"/>
                    </a:ext>
                  </a:extLst>
                </a:gridCol>
                <a:gridCol w="1842319">
                  <a:extLst>
                    <a:ext uri="{9D8B030D-6E8A-4147-A177-3AD203B41FA5}">
                      <a16:colId xmlns:a16="http://schemas.microsoft.com/office/drawing/2014/main" val="9898987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accent2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Vitamin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90000"/>
                              <a:lumOff val="10000"/>
                            </a:schemeClr>
                          </a:solidFill>
                        </a:rPr>
                        <a:t>%</a:t>
                      </a:r>
                      <a:r>
                        <a:rPr lang="en-US" sz="1800" b="1" kern="1200" dirty="0">
                          <a:solidFill>
                            <a:schemeClr val="accent2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age</a:t>
                      </a:r>
                      <a:r>
                        <a:rPr lang="en-US" dirty="0"/>
                        <a:t> </a:t>
                      </a:r>
                      <a:r>
                        <a:rPr lang="en-US" sz="1800" b="1" kern="1200" dirty="0">
                          <a:solidFill>
                            <a:schemeClr val="accent2">
                              <a:lumMod val="90000"/>
                              <a:lumOff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Daily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90000"/>
                              <a:lumOff val="10000"/>
                            </a:schemeClr>
                          </a:solidFill>
                        </a:rPr>
                        <a:t>Per 100 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704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80.4 mg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33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B1 (Thiamine)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0.057 mg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837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B2 (Riboflavin)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0.028 mg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013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B3 (Niacin)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0.480 mg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281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496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21EB80F-AB8B-8949-8AAF-3C96AED98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516204"/>
            <a:ext cx="7214652" cy="589476"/>
          </a:xfrm>
        </p:spPr>
        <p:txBody>
          <a:bodyPr/>
          <a:lstStyle/>
          <a:p>
            <a:r>
              <a:rPr lang="en-US" dirty="0"/>
              <a:t>Table: Germanic Language Family</a:t>
            </a:r>
          </a:p>
        </p:txBody>
      </p:sp>
      <p:graphicFrame>
        <p:nvGraphicFramePr>
          <p:cNvPr id="9" name="Content Placeholder 8" descr="Table attempts to show classification of Germanic languages ">
            <a:extLst>
              <a:ext uri="{FF2B5EF4-FFF2-40B4-BE49-F238E27FC236}">
                <a16:creationId xmlns:a16="http://schemas.microsoft.com/office/drawing/2014/main" id="{7386C882-C4D4-0448-A5B6-97B7F5A5DF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810590"/>
              </p:ext>
            </p:extLst>
          </p:nvPr>
        </p:nvGraphicFramePr>
        <p:xfrm>
          <a:off x="457199" y="1105680"/>
          <a:ext cx="6636774" cy="5633720"/>
        </p:xfrm>
        <a:graphic>
          <a:graphicData uri="http://schemas.openxmlformats.org/drawingml/2006/table">
            <a:tbl>
              <a:tblPr firstRow="1">
                <a:tableStyleId>{1E171933-4619-4E11-9A3F-F7608DF75F80}</a:tableStyleId>
              </a:tblPr>
              <a:tblGrid>
                <a:gridCol w="1607574">
                  <a:extLst>
                    <a:ext uri="{9D8B030D-6E8A-4147-A177-3AD203B41FA5}">
                      <a16:colId xmlns:a16="http://schemas.microsoft.com/office/drawing/2014/main" val="840430480"/>
                    </a:ext>
                  </a:extLst>
                </a:gridCol>
                <a:gridCol w="1474839">
                  <a:extLst>
                    <a:ext uri="{9D8B030D-6E8A-4147-A177-3AD203B41FA5}">
                      <a16:colId xmlns:a16="http://schemas.microsoft.com/office/drawing/2014/main" val="27523246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337572410"/>
                    </a:ext>
                  </a:extLst>
                </a:gridCol>
                <a:gridCol w="1869349">
                  <a:extLst>
                    <a:ext uri="{9D8B030D-6E8A-4147-A177-3AD203B41FA5}">
                      <a16:colId xmlns:a16="http://schemas.microsoft.com/office/drawing/2014/main" val="3736124846"/>
                    </a:ext>
                  </a:extLst>
                </a:gridCol>
                <a:gridCol w="770612">
                  <a:extLst>
                    <a:ext uri="{9D8B030D-6E8A-4147-A177-3AD203B41FA5}">
                      <a16:colId xmlns:a16="http://schemas.microsoft.com/office/drawing/2014/main" val="2084322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Main Branch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 Branch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Lang</a:t>
                      </a:r>
                      <a:br>
                        <a:rPr lang="en-US" sz="1800" dirty="0">
                          <a:solidFill>
                            <a:schemeClr val="accent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dirty="0">
                          <a:solidFill>
                            <a:schemeClr val="accent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468291"/>
                  </a:ext>
                </a:extLst>
              </a:tr>
              <a:tr h="370840">
                <a:tc rowSpan="3" gridSpan="3"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East (</a:t>
                      </a:r>
                      <a:r>
                        <a:rPr lang="en-US" sz="18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gme</a:t>
                      </a:r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Burgundian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qlb</a:t>
                      </a:r>
                      <a:endParaRPr lang="en-US" sz="18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110777"/>
                  </a:ext>
                </a:extLst>
              </a:tr>
              <a:tr h="370840">
                <a:tc gridSpan="3"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Gothic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191"/>
                  </a:ext>
                </a:extLst>
              </a:tr>
              <a:tr h="370840">
                <a:tc gridSpan="3" vMerge="1">
                  <a:txBody>
                    <a:bodyPr/>
                    <a:lstStyle/>
                    <a:p>
                      <a:endParaRPr lang="en-US" sz="18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Vandalic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xvn</a:t>
                      </a:r>
                      <a:endParaRPr lang="en-US" sz="18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3718513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 (</a:t>
                      </a:r>
                      <a:r>
                        <a:rPr lang="en-US" sz="18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gmq</a:t>
                      </a:r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=Old Norse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A694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Continental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endParaRPr lang="en-US" sz="18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604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Swedish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swe</a:t>
                      </a:r>
                      <a:endParaRPr lang="en-US" sz="18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12438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2A694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Disputed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Norwegian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nno</a:t>
                      </a:r>
                      <a:endParaRPr lang="en-US" sz="18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17029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A694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 sz="18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Icelandic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isl</a:t>
                      </a:r>
                      <a:endParaRPr lang="en-US" sz="18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25202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Faroese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fao</a:t>
                      </a:r>
                      <a:endParaRPr lang="en-US" sz="18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495743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West (</a:t>
                      </a:r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gmw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A694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 Sea/</a:t>
                      </a:r>
                    </a:p>
                    <a:p>
                      <a:r>
                        <a:rPr lang="en-US" sz="1800" b="1" dirty="0" err="1">
                          <a:solidFill>
                            <a:srgbClr val="2A694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Ingvaeonic</a:t>
                      </a:r>
                      <a:endParaRPr lang="en-US" sz="1800" b="1" dirty="0">
                        <a:solidFill>
                          <a:srgbClr val="2A694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Anglo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English (&amp; Scots)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ang</a:t>
                      </a:r>
                      <a:endParaRPr lang="en-US" sz="18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7388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Frisian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Frisian (3)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7836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A694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Rhine / ”Low”/Franconian</a:t>
                      </a:r>
                    </a:p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rgbClr val="2A694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Istvaoenic</a:t>
                      </a:r>
                      <a:endParaRPr lang="en-US" sz="1800" b="1" kern="1200" dirty="0">
                        <a:solidFill>
                          <a:srgbClr val="2A694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Dutch (&amp;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Afrikans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nld</a:t>
                      </a:r>
                      <a:endParaRPr lang="en-US" sz="18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8464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A694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Elbe /</a:t>
                      </a:r>
                      <a:r>
                        <a:rPr lang="en-US" sz="1800" b="1" dirty="0" err="1">
                          <a:solidFill>
                            <a:srgbClr val="2A694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Irminonic</a:t>
                      </a:r>
                      <a:endParaRPr lang="en-US" sz="1800" b="1" dirty="0">
                        <a:solidFill>
                          <a:srgbClr val="2A694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German (&amp;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Yidd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deu</a:t>
                      </a:r>
                      <a:endParaRPr lang="en-US" sz="18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11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350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394ED-6035-424F-9E88-5AF0FBD1F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West Germanic Family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A9FD4-2301-1849-8582-BF7279614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West Germanic (</a:t>
            </a:r>
            <a:r>
              <a:rPr lang="en-US" dirty="0" err="1"/>
              <a:t>gmw</a:t>
            </a:r>
            <a:r>
              <a:rPr lang="en-US" dirty="0"/>
              <a:t>)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North Sea / </a:t>
            </a:r>
            <a:r>
              <a:rPr lang="en-US" b="1" dirty="0" err="1">
                <a:solidFill>
                  <a:srgbClr val="C00000"/>
                </a:solidFill>
              </a:rPr>
              <a:t>Ingvaenic</a:t>
            </a:r>
            <a:r>
              <a:rPr lang="en-US" b="1" dirty="0">
                <a:solidFill>
                  <a:srgbClr val="C00000"/>
                </a:solidFill>
              </a:rPr>
              <a:t> / Anglo-Frisian</a:t>
            </a:r>
          </a:p>
          <a:p>
            <a:pPr lvl="2"/>
            <a:r>
              <a:rPr lang="en-US" dirty="0"/>
              <a:t>Anglo-Saxon</a:t>
            </a:r>
          </a:p>
          <a:p>
            <a:pPr lvl="3"/>
            <a:r>
              <a:rPr lang="en-US" dirty="0"/>
              <a:t>English, Scots</a:t>
            </a:r>
          </a:p>
          <a:p>
            <a:pPr lvl="2"/>
            <a:r>
              <a:rPr lang="en-US" dirty="0"/>
              <a:t>Frisian</a:t>
            </a:r>
          </a:p>
          <a:p>
            <a:pPr lvl="3"/>
            <a:r>
              <a:rPr lang="en-US" dirty="0"/>
              <a:t>North Frisian, West Frisian, </a:t>
            </a:r>
            <a:r>
              <a:rPr lang="en-US" dirty="0" err="1"/>
              <a:t>Saterland</a:t>
            </a:r>
            <a:r>
              <a:rPr lang="en-US" dirty="0"/>
              <a:t> Frisian (East)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Weser-Rhine / Franconian / Low</a:t>
            </a:r>
          </a:p>
          <a:p>
            <a:pPr lvl="2"/>
            <a:r>
              <a:rPr lang="en-US" dirty="0"/>
              <a:t>Old Dutch</a:t>
            </a:r>
          </a:p>
          <a:p>
            <a:pPr lvl="3"/>
            <a:r>
              <a:rPr lang="en-US" dirty="0"/>
              <a:t>Dutch, </a:t>
            </a:r>
            <a:r>
              <a:rPr lang="en-US" dirty="0" err="1"/>
              <a:t>Afrikans</a:t>
            </a:r>
            <a:endParaRPr lang="en-US" dirty="0"/>
          </a:p>
          <a:p>
            <a:pPr lvl="2"/>
            <a:r>
              <a:rPr lang="en-US" dirty="0"/>
              <a:t>Low German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Elbe / </a:t>
            </a:r>
            <a:r>
              <a:rPr lang="en-US" b="1" dirty="0" err="1">
                <a:solidFill>
                  <a:srgbClr val="C00000"/>
                </a:solidFill>
              </a:rPr>
              <a:t>Irmaenic</a:t>
            </a:r>
            <a:endParaRPr lang="en-US" b="1" dirty="0">
              <a:solidFill>
                <a:srgbClr val="C00000"/>
              </a:solidFill>
            </a:endParaRPr>
          </a:p>
          <a:p>
            <a:pPr lvl="2"/>
            <a:r>
              <a:rPr lang="en-US" dirty="0"/>
              <a:t>Old High German</a:t>
            </a:r>
          </a:p>
          <a:p>
            <a:pPr lvl="3"/>
            <a:r>
              <a:rPr lang="en-US" dirty="0"/>
              <a:t>Standard German, Yiddish, Swiss German, PA German</a:t>
            </a:r>
          </a:p>
        </p:txBody>
      </p:sp>
    </p:spTree>
    <p:extLst>
      <p:ext uri="{BB962C8B-B14F-4D97-AF65-F5344CB8AC3E}">
        <p14:creationId xmlns:p14="http://schemas.microsoft.com/office/powerpoint/2010/main" val="38396359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5286A-9359-B846-AC53-455B8F281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Germanic Branch Table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CEC1E2-BD03-9948-84AC-A16CEB5B71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831699"/>
              </p:ext>
            </p:extLst>
          </p:nvPr>
        </p:nvGraphicFramePr>
        <p:xfrm>
          <a:off x="457199" y="1671638"/>
          <a:ext cx="7492180" cy="375920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669289">
                  <a:extLst>
                    <a:ext uri="{9D8B030D-6E8A-4147-A177-3AD203B41FA5}">
                      <a16:colId xmlns:a16="http://schemas.microsoft.com/office/drawing/2014/main" val="1484160224"/>
                    </a:ext>
                  </a:extLst>
                </a:gridCol>
                <a:gridCol w="2076801">
                  <a:extLst>
                    <a:ext uri="{9D8B030D-6E8A-4147-A177-3AD203B41FA5}">
                      <a16:colId xmlns:a16="http://schemas.microsoft.com/office/drawing/2014/main" val="4088910397"/>
                    </a:ext>
                  </a:extLst>
                </a:gridCol>
                <a:gridCol w="1873045">
                  <a:extLst>
                    <a:ext uri="{9D8B030D-6E8A-4147-A177-3AD203B41FA5}">
                      <a16:colId xmlns:a16="http://schemas.microsoft.com/office/drawing/2014/main" val="2447590194"/>
                    </a:ext>
                  </a:extLst>
                </a:gridCol>
                <a:gridCol w="1873045">
                  <a:extLst>
                    <a:ext uri="{9D8B030D-6E8A-4147-A177-3AD203B41FA5}">
                      <a16:colId xmlns:a16="http://schemas.microsoft.com/office/drawing/2014/main" val="1484033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057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gmq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gmw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764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 Names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Scandinavian, Norse,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Gothic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Main Branches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Continental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 Sea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Weser-Rhine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051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 Languages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Danish (C)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Swedish (C)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Icelandic (I)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Faroese (I)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Norwegian (D)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English (NS)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Dutch (WR)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German (E)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See E List for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Gothic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Burgundian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Vandalic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Note: all languages extinct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399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1638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5286A-9359-B846-AC53-455B8F281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Showing Borders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CEC1E2-BD03-9948-84AC-A16CEB5B71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433248"/>
              </p:ext>
            </p:extLst>
          </p:nvPr>
        </p:nvGraphicFramePr>
        <p:xfrm>
          <a:off x="457199" y="1671638"/>
          <a:ext cx="7492180" cy="375920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669289">
                  <a:extLst>
                    <a:ext uri="{9D8B030D-6E8A-4147-A177-3AD203B41FA5}">
                      <a16:colId xmlns:a16="http://schemas.microsoft.com/office/drawing/2014/main" val="1484160224"/>
                    </a:ext>
                  </a:extLst>
                </a:gridCol>
                <a:gridCol w="2076801">
                  <a:extLst>
                    <a:ext uri="{9D8B030D-6E8A-4147-A177-3AD203B41FA5}">
                      <a16:colId xmlns:a16="http://schemas.microsoft.com/office/drawing/2014/main" val="4088910397"/>
                    </a:ext>
                  </a:extLst>
                </a:gridCol>
                <a:gridCol w="1873045">
                  <a:extLst>
                    <a:ext uri="{9D8B030D-6E8A-4147-A177-3AD203B41FA5}">
                      <a16:colId xmlns:a16="http://schemas.microsoft.com/office/drawing/2014/main" val="2447590194"/>
                    </a:ext>
                  </a:extLst>
                </a:gridCol>
                <a:gridCol w="1873045">
                  <a:extLst>
                    <a:ext uri="{9D8B030D-6E8A-4147-A177-3AD203B41FA5}">
                      <a16:colId xmlns:a16="http://schemas.microsoft.com/office/drawing/2014/main" val="1484033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Branch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057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gmq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gmw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gme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764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 Names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Scandinavian, Norse,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Gothic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Main Branches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Continental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 Sea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Weser-Rhine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051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 Languages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Danish (C)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Swedish (C)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Icelandic (I)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Faroese (I)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Norwegian (D)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English (NS)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Dutch (WR)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German (E)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See W List for more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Gothic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Burgundian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Vandalic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Note: all languages extinct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399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9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FDB7C-D7F4-8C4A-A7CE-FFD5DED7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Tables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A139B49-CF18-8942-BB03-7F95A9BD73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279559"/>
              </p:ext>
            </p:extLst>
          </p:nvPr>
        </p:nvGraphicFramePr>
        <p:xfrm>
          <a:off x="457200" y="1671638"/>
          <a:ext cx="7215188" cy="2743200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3607594">
                  <a:extLst>
                    <a:ext uri="{9D8B030D-6E8A-4147-A177-3AD203B41FA5}">
                      <a16:colId xmlns:a16="http://schemas.microsoft.com/office/drawing/2014/main" val="618393840"/>
                    </a:ext>
                  </a:extLst>
                </a:gridCol>
                <a:gridCol w="3607594">
                  <a:extLst>
                    <a:ext uri="{9D8B030D-6E8A-4147-A177-3AD203B41FA5}">
                      <a16:colId xmlns:a16="http://schemas.microsoft.com/office/drawing/2014/main" val="33431150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Pros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69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2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350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400" dirty="0"/>
                        <a:t>Allows comparison of data across multiple parameters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400" dirty="0"/>
                        <a:t>Efficiently consolidate data spatially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400" dirty="0"/>
                        <a:t>Layouts can be confusing (for sighted and unsighted users)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60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8837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0EB48-84DB-AF46-A529-A94FEDB10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451" y="560443"/>
            <a:ext cx="7669162" cy="1533829"/>
          </a:xfrm>
        </p:spPr>
        <p:txBody>
          <a:bodyPr/>
          <a:lstStyle/>
          <a:p>
            <a:r>
              <a:rPr lang="en-US" dirty="0"/>
              <a:t>Backwards Germanic Language Table</a:t>
            </a:r>
            <a:br>
              <a:rPr lang="en-US" dirty="0"/>
            </a:br>
            <a:r>
              <a:rPr lang="en-US" sz="2400" dirty="0"/>
              <a:t>Note: d are local “dialectal” forms, not Standard local German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8F4AA12-CD37-5D4D-9A3D-7877C3039E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450733"/>
              </p:ext>
            </p:extLst>
          </p:nvPr>
        </p:nvGraphicFramePr>
        <p:xfrm>
          <a:off x="457198" y="2438554"/>
          <a:ext cx="7388944" cy="3708400"/>
        </p:xfrm>
        <a:graphic>
          <a:graphicData uri="http://schemas.openxmlformats.org/drawingml/2006/table">
            <a:tbl>
              <a:tblPr firstRow="1" firstCol="1">
                <a:tableStyleId>{EB9631B5-78F2-41C9-869B-9F39066F8104}</a:tableStyleId>
              </a:tblPr>
              <a:tblGrid>
                <a:gridCol w="2117387">
                  <a:extLst>
                    <a:ext uri="{9D8B030D-6E8A-4147-A177-3AD203B41FA5}">
                      <a16:colId xmlns:a16="http://schemas.microsoft.com/office/drawing/2014/main" val="502654962"/>
                    </a:ext>
                  </a:extLst>
                </a:gridCol>
                <a:gridCol w="1022185">
                  <a:extLst>
                    <a:ext uri="{9D8B030D-6E8A-4147-A177-3AD203B41FA5}">
                      <a16:colId xmlns:a16="http://schemas.microsoft.com/office/drawing/2014/main" val="2199367466"/>
                    </a:ext>
                  </a:extLst>
                </a:gridCol>
                <a:gridCol w="1460266">
                  <a:extLst>
                    <a:ext uri="{9D8B030D-6E8A-4147-A177-3AD203B41FA5}">
                      <a16:colId xmlns:a16="http://schemas.microsoft.com/office/drawing/2014/main" val="3046602828"/>
                    </a:ext>
                  </a:extLst>
                </a:gridCol>
                <a:gridCol w="2789106">
                  <a:extLst>
                    <a:ext uri="{9D8B030D-6E8A-4147-A177-3AD203B41FA5}">
                      <a16:colId xmlns:a16="http://schemas.microsoft.com/office/drawing/2014/main" val="413189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Classification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041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English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ang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Dominant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558C"/>
                          </a:solidFill>
                        </a:rPr>
                        <a:t>West/N Sea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358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Scots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sco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Minority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558C"/>
                          </a:solidFill>
                        </a:rPr>
                        <a:t>West/N Sea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70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Dutch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ndl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Dominant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West/W Rhine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907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Afrikaans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afr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West/W Rhine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3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German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deu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Dominant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558C"/>
                          </a:solidFill>
                        </a:rPr>
                        <a:t>West/Elbe/Central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890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Yiddish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Minority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558C"/>
                          </a:solidFill>
                        </a:rPr>
                        <a:t>West/Elbe/Central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8206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Swiss German (d)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gsw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Minority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558C"/>
                          </a:solidFill>
                        </a:rPr>
                        <a:t>West/Elbe/Alemannic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112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PA German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pdc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Minority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558C"/>
                          </a:solidFill>
                        </a:rPr>
                        <a:t>West/Elbe/Palatine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982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Austrian (d)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Minority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558C"/>
                          </a:solidFill>
                        </a:rPr>
                        <a:t>West/Elbe/Bavarian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979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694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D80E5-38C2-504A-A11E-96EA9EFC2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Table: Random Parent Stats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A56927-77CC-2947-A7BB-5902055CAD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044735"/>
              </p:ext>
            </p:extLst>
          </p:nvPr>
        </p:nvGraphicFramePr>
        <p:xfrm>
          <a:off x="457199" y="1975824"/>
          <a:ext cx="6559800" cy="2435001"/>
        </p:xfrm>
        <a:graphic>
          <a:graphicData uri="http://schemas.openxmlformats.org/drawingml/2006/table">
            <a:tbl>
              <a:tblPr>
                <a:tableStyleId>{912C8C85-51F0-491E-9774-3900AFEF0FD7}</a:tableStyleId>
              </a:tblPr>
              <a:tblGrid>
                <a:gridCol w="2135215">
                  <a:extLst>
                    <a:ext uri="{9D8B030D-6E8A-4147-A177-3AD203B41FA5}">
                      <a16:colId xmlns:a16="http://schemas.microsoft.com/office/drawing/2014/main" val="1464224766"/>
                    </a:ext>
                  </a:extLst>
                </a:gridCol>
                <a:gridCol w="810910">
                  <a:extLst>
                    <a:ext uri="{9D8B030D-6E8A-4147-A177-3AD203B41FA5}">
                      <a16:colId xmlns:a16="http://schemas.microsoft.com/office/drawing/2014/main" val="2525178006"/>
                    </a:ext>
                  </a:extLst>
                </a:gridCol>
                <a:gridCol w="591938">
                  <a:extLst>
                    <a:ext uri="{9D8B030D-6E8A-4147-A177-3AD203B41FA5}">
                      <a16:colId xmlns:a16="http://schemas.microsoft.com/office/drawing/2014/main" val="4247336371"/>
                    </a:ext>
                  </a:extLst>
                </a:gridCol>
                <a:gridCol w="749161">
                  <a:extLst>
                    <a:ext uri="{9D8B030D-6E8A-4147-A177-3AD203B41FA5}">
                      <a16:colId xmlns:a16="http://schemas.microsoft.com/office/drawing/2014/main" val="116513289"/>
                    </a:ext>
                  </a:extLst>
                </a:gridCol>
                <a:gridCol w="733243">
                  <a:extLst>
                    <a:ext uri="{9D8B030D-6E8A-4147-A177-3AD203B41FA5}">
                      <a16:colId xmlns:a16="http://schemas.microsoft.com/office/drawing/2014/main" val="711833679"/>
                    </a:ext>
                  </a:extLst>
                </a:gridCol>
                <a:gridCol w="1081221">
                  <a:extLst>
                    <a:ext uri="{9D8B030D-6E8A-4147-A177-3AD203B41FA5}">
                      <a16:colId xmlns:a16="http://schemas.microsoft.com/office/drawing/2014/main" val="2641610255"/>
                    </a:ext>
                  </a:extLst>
                </a:gridCol>
                <a:gridCol w="458112">
                  <a:extLst>
                    <a:ext uri="{9D8B030D-6E8A-4147-A177-3AD203B41FA5}">
                      <a16:colId xmlns:a16="http://schemas.microsoft.com/office/drawing/2014/main" val="2516708578"/>
                    </a:ext>
                  </a:extLst>
                </a:gridCol>
              </a:tblGrid>
              <a:tr h="360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Grade 7, n=246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0498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Grade 8, </a:t>
                      </a:r>
                      <a:br>
                        <a:rPr lang="en-US" sz="1600" b="1" u="none" strike="noStrike" dirty="0">
                          <a:effectLst/>
                        </a:rPr>
                      </a:br>
                      <a:r>
                        <a:rPr lang="en-US" sz="1600" b="1" u="none" strike="noStrike" dirty="0">
                          <a:effectLst/>
                        </a:rPr>
                        <a:t>n= 156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0498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Grade 9, </a:t>
                      </a:r>
                      <a:br>
                        <a:rPr lang="en-US" sz="1600" b="1" u="none" strike="noStrike" dirty="0">
                          <a:effectLst/>
                        </a:rPr>
                      </a:br>
                      <a:r>
                        <a:rPr lang="en-US" sz="1600" b="1" u="none" strike="noStrike" dirty="0">
                          <a:effectLst/>
                        </a:rPr>
                        <a:t>n=112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0498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026470"/>
                  </a:ext>
                </a:extLst>
              </a:tr>
              <a:tr h="2082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Variable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M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SD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M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SD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M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SD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940976"/>
                  </a:ext>
                </a:extLst>
              </a:tr>
              <a:tr h="3919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Parents’ role constructions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4.40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0.59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4.30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0.67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01966750"/>
                  </a:ext>
                </a:extLst>
              </a:tr>
              <a:tr h="587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Parent involvement at home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4.67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0.73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4.45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0.83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0.87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/>
                </a:tc>
                <a:extLst>
                  <a:ext uri="{0D108BD9-81ED-4DB2-BD59-A6C34878D82A}">
                    <a16:rowId xmlns:a16="http://schemas.microsoft.com/office/drawing/2014/main" val="2819687747"/>
                  </a:ext>
                </a:extLst>
              </a:tr>
              <a:tr h="6002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Parent involvement at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2.28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0.70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2.12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0.71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0.66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/>
                </a:tc>
                <a:extLst>
                  <a:ext uri="{0D108BD9-81ED-4DB2-BD59-A6C34878D82A}">
                    <a16:rowId xmlns:a16="http://schemas.microsoft.com/office/drawing/2014/main" val="2803516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2504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D80E5-38C2-504A-A11E-96EA9EFC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75624"/>
            <a:ext cx="7214652" cy="1231950"/>
          </a:xfrm>
        </p:spPr>
        <p:txBody>
          <a:bodyPr/>
          <a:lstStyle/>
          <a:p>
            <a:r>
              <a:rPr lang="en-US" dirty="0"/>
              <a:t>Solution 1:</a:t>
            </a:r>
            <a:br>
              <a:rPr lang="en-US" dirty="0"/>
            </a:br>
            <a:r>
              <a:rPr lang="en-US" sz="2400" dirty="0"/>
              <a:t>Consolidate Mean  &amp; Standard Deviation Data</a:t>
            </a:r>
            <a:br>
              <a:rPr lang="en-US" sz="2400" dirty="0"/>
            </a:br>
            <a:r>
              <a:rPr lang="en-US" sz="1800" dirty="0"/>
              <a:t>M = mean, SD = Standard </a:t>
            </a:r>
            <a:r>
              <a:rPr lang="en-US" sz="1800" dirty="0" err="1"/>
              <a:t>Div</a:t>
            </a:r>
            <a:endParaRPr lang="en-US" sz="1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A56927-77CC-2947-A7BB-5902055CAD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698395"/>
              </p:ext>
            </p:extLst>
          </p:nvPr>
        </p:nvGraphicFramePr>
        <p:xfrm>
          <a:off x="457199" y="1975824"/>
          <a:ext cx="6559800" cy="2213147"/>
        </p:xfrm>
        <a:graphic>
          <a:graphicData uri="http://schemas.openxmlformats.org/drawingml/2006/table">
            <a:tbl>
              <a:tblPr>
                <a:tableStyleId>{912C8C85-51F0-491E-9774-3900AFEF0FD7}</a:tableStyleId>
              </a:tblPr>
              <a:tblGrid>
                <a:gridCol w="2135215">
                  <a:extLst>
                    <a:ext uri="{9D8B030D-6E8A-4147-A177-3AD203B41FA5}">
                      <a16:colId xmlns:a16="http://schemas.microsoft.com/office/drawing/2014/main" val="1464224766"/>
                    </a:ext>
                  </a:extLst>
                </a:gridCol>
                <a:gridCol w="1402848">
                  <a:extLst>
                    <a:ext uri="{9D8B030D-6E8A-4147-A177-3AD203B41FA5}">
                      <a16:colId xmlns:a16="http://schemas.microsoft.com/office/drawing/2014/main" val="2525178006"/>
                    </a:ext>
                  </a:extLst>
                </a:gridCol>
                <a:gridCol w="1482404">
                  <a:extLst>
                    <a:ext uri="{9D8B030D-6E8A-4147-A177-3AD203B41FA5}">
                      <a16:colId xmlns:a16="http://schemas.microsoft.com/office/drawing/2014/main" val="116513289"/>
                    </a:ext>
                  </a:extLst>
                </a:gridCol>
                <a:gridCol w="1539333">
                  <a:extLst>
                    <a:ext uri="{9D8B030D-6E8A-4147-A177-3AD203B41FA5}">
                      <a16:colId xmlns:a16="http://schemas.microsoft.com/office/drawing/2014/main" val="2641610255"/>
                    </a:ext>
                  </a:extLst>
                </a:gridCol>
              </a:tblGrid>
              <a:tr h="5280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 Variable, M / SD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Grade 7, n=246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0498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Grade 8, </a:t>
                      </a:r>
                      <a:br>
                        <a:rPr lang="en-US" sz="1600" b="1" u="none" strike="noStrike" dirty="0">
                          <a:effectLst/>
                        </a:rPr>
                      </a:br>
                      <a:r>
                        <a:rPr lang="en-US" sz="1600" b="1" u="none" strike="noStrike" dirty="0">
                          <a:effectLst/>
                        </a:rPr>
                        <a:t>n= 156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0498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Grade 9, </a:t>
                      </a:r>
                      <a:br>
                        <a:rPr lang="en-US" sz="1600" b="1" u="none" strike="noStrike" dirty="0">
                          <a:effectLst/>
                        </a:rPr>
                      </a:br>
                      <a:r>
                        <a:rPr lang="en-US" sz="1600" b="1" u="none" strike="noStrike" dirty="0">
                          <a:effectLst/>
                        </a:rPr>
                        <a:t>n=112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0498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026470"/>
                  </a:ext>
                </a:extLst>
              </a:tr>
              <a:tr h="3919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Parents’ role constructions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4.52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  <a:r>
                        <a:rPr lang="en-US" sz="1600" u="none" strike="noStrike" dirty="0">
                          <a:effectLst/>
                        </a:rPr>
                        <a:t>0.56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4.40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  <a:r>
                        <a:rPr lang="en-US" sz="1600" u="none" strike="noStrike" dirty="0">
                          <a:effectLst/>
                        </a:rPr>
                        <a:t>0.59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4.30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  <a:r>
                        <a:rPr lang="en-US" sz="1600" u="none" strike="noStrike" dirty="0">
                          <a:effectLst/>
                        </a:rPr>
                        <a:t>0.67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01966750"/>
                  </a:ext>
                </a:extLst>
              </a:tr>
              <a:tr h="587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Parent involvement at home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4.67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  <a:r>
                        <a:rPr lang="en-US" sz="1600" u="none" strike="noStrike" dirty="0">
                          <a:effectLst/>
                        </a:rPr>
                        <a:t>0.73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4.45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  <a:r>
                        <a:rPr lang="en-US" sz="1600" u="none" strike="noStrike" dirty="0">
                          <a:effectLst/>
                        </a:rPr>
                        <a:t>0.83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4.13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  <a:r>
                        <a:rPr lang="en-US" sz="1600" u="none" strike="noStrike" dirty="0">
                          <a:effectLst/>
                        </a:rPr>
                        <a:t>0.87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19687747"/>
                  </a:ext>
                </a:extLst>
              </a:tr>
              <a:tr h="6002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Parent involvement at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2.28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  <a:r>
                        <a:rPr lang="en-US" sz="1600" u="none" strike="noStrike" dirty="0">
                          <a:effectLst/>
                        </a:rPr>
                        <a:t>0.70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2.12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  <a:r>
                        <a:rPr lang="en-US" sz="1600" u="none" strike="noStrike" dirty="0">
                          <a:effectLst/>
                        </a:rPr>
                        <a:t>0.71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2.00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  <a:r>
                        <a:rPr lang="en-US" sz="1600" u="none" strike="noStrike" dirty="0">
                          <a:effectLst/>
                        </a:rPr>
                        <a:t>0.66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03516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2537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D80E5-38C2-504A-A11E-96EA9EFC2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2:</a:t>
            </a:r>
            <a:br>
              <a:rPr lang="en-US" dirty="0"/>
            </a:br>
            <a:r>
              <a:rPr lang="en-US" sz="2400" dirty="0"/>
              <a:t>2 Table Solution, G7, G8, G9 = grades 7-8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08D50B1-8952-A440-9AEB-93CF2BCBC5FD}"/>
              </a:ext>
            </a:extLst>
          </p:cNvPr>
          <p:cNvGraphicFramePr>
            <a:graphicFrameLocks noGrp="1"/>
          </p:cNvGraphicFramePr>
          <p:nvPr>
            <p:ph sz="half" idx="12"/>
            <p:extLst>
              <p:ext uri="{D42A27DB-BD31-4B8C-83A1-F6EECF244321}">
                <p14:modId xmlns:p14="http://schemas.microsoft.com/office/powerpoint/2010/main" val="1130858360"/>
              </p:ext>
            </p:extLst>
          </p:nvPr>
        </p:nvGraphicFramePr>
        <p:xfrm>
          <a:off x="461961" y="2135976"/>
          <a:ext cx="739616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974">
                  <a:extLst>
                    <a:ext uri="{9D8B030D-6E8A-4147-A177-3AD203B41FA5}">
                      <a16:colId xmlns:a16="http://schemas.microsoft.com/office/drawing/2014/main" val="1062841899"/>
                    </a:ext>
                  </a:extLst>
                </a:gridCol>
                <a:gridCol w="1592826">
                  <a:extLst>
                    <a:ext uri="{9D8B030D-6E8A-4147-A177-3AD203B41FA5}">
                      <a16:colId xmlns:a16="http://schemas.microsoft.com/office/drawing/2014/main" val="695727770"/>
                    </a:ext>
                  </a:extLst>
                </a:gridCol>
                <a:gridCol w="1607574">
                  <a:extLst>
                    <a:ext uri="{9D8B030D-6E8A-4147-A177-3AD203B41FA5}">
                      <a16:colId xmlns:a16="http://schemas.microsoft.com/office/drawing/2014/main" val="2567457044"/>
                    </a:ext>
                  </a:extLst>
                </a:gridCol>
                <a:gridCol w="1781790">
                  <a:extLst>
                    <a:ext uri="{9D8B030D-6E8A-4147-A177-3AD203B41FA5}">
                      <a16:colId xmlns:a16="http://schemas.microsoft.com/office/drawing/2014/main" val="3477817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Grade &amp;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Grade 7, n=246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Grade 8, n=156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Grade 9, n=112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206658"/>
                  </a:ext>
                </a:extLst>
              </a:tr>
            </a:tbl>
          </a:graphicData>
        </a:graphic>
      </p:graphicFrame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A56927-77CC-2947-A7BB-5902055CAD8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66114318"/>
              </p:ext>
            </p:extLst>
          </p:nvPr>
        </p:nvGraphicFramePr>
        <p:xfrm>
          <a:off x="461963" y="2934520"/>
          <a:ext cx="7396444" cy="1938134"/>
        </p:xfrm>
        <a:graphic>
          <a:graphicData uri="http://schemas.openxmlformats.org/drawingml/2006/table">
            <a:tbl>
              <a:tblPr>
                <a:tableStyleId>{912C8C85-51F0-491E-9774-3900AFEF0FD7}</a:tableStyleId>
              </a:tblPr>
              <a:tblGrid>
                <a:gridCol w="2407543">
                  <a:extLst>
                    <a:ext uri="{9D8B030D-6E8A-4147-A177-3AD203B41FA5}">
                      <a16:colId xmlns:a16="http://schemas.microsoft.com/office/drawing/2014/main" val="1464224766"/>
                    </a:ext>
                  </a:extLst>
                </a:gridCol>
                <a:gridCol w="914334">
                  <a:extLst>
                    <a:ext uri="{9D8B030D-6E8A-4147-A177-3AD203B41FA5}">
                      <a16:colId xmlns:a16="http://schemas.microsoft.com/office/drawing/2014/main" val="2525178006"/>
                    </a:ext>
                  </a:extLst>
                </a:gridCol>
                <a:gridCol w="667434">
                  <a:extLst>
                    <a:ext uri="{9D8B030D-6E8A-4147-A177-3AD203B41FA5}">
                      <a16:colId xmlns:a16="http://schemas.microsoft.com/office/drawing/2014/main" val="4247336371"/>
                    </a:ext>
                  </a:extLst>
                </a:gridCol>
                <a:gridCol w="844710">
                  <a:extLst>
                    <a:ext uri="{9D8B030D-6E8A-4147-A177-3AD203B41FA5}">
                      <a16:colId xmlns:a16="http://schemas.microsoft.com/office/drawing/2014/main" val="116513289"/>
                    </a:ext>
                  </a:extLst>
                </a:gridCol>
                <a:gridCol w="826762">
                  <a:extLst>
                    <a:ext uri="{9D8B030D-6E8A-4147-A177-3AD203B41FA5}">
                      <a16:colId xmlns:a16="http://schemas.microsoft.com/office/drawing/2014/main" val="711833679"/>
                    </a:ext>
                  </a:extLst>
                </a:gridCol>
                <a:gridCol w="941731">
                  <a:extLst>
                    <a:ext uri="{9D8B030D-6E8A-4147-A177-3AD203B41FA5}">
                      <a16:colId xmlns:a16="http://schemas.microsoft.com/office/drawing/2014/main" val="2641610255"/>
                    </a:ext>
                  </a:extLst>
                </a:gridCol>
                <a:gridCol w="793930">
                  <a:extLst>
                    <a:ext uri="{9D8B030D-6E8A-4147-A177-3AD203B41FA5}">
                      <a16:colId xmlns:a16="http://schemas.microsoft.com/office/drawing/2014/main" val="2516708578"/>
                    </a:ext>
                  </a:extLst>
                </a:gridCol>
              </a:tblGrid>
              <a:tr h="2082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Variable (M &amp; SD)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 G7 M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G7 SD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G8 M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G8 SD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G9 M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G9 SD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940976"/>
                  </a:ext>
                </a:extLst>
              </a:tr>
              <a:tr h="3919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Parents’ role constructions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4.40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0.59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4.30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0.67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01966750"/>
                  </a:ext>
                </a:extLst>
              </a:tr>
              <a:tr h="587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Parent involvement at home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4.67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0.73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4.45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0.83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0.87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/>
                </a:tc>
                <a:extLst>
                  <a:ext uri="{0D108BD9-81ED-4DB2-BD59-A6C34878D82A}">
                    <a16:rowId xmlns:a16="http://schemas.microsoft.com/office/drawing/2014/main" val="2819687747"/>
                  </a:ext>
                </a:extLst>
              </a:tr>
              <a:tr h="6002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Parent involvement at school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2.28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0.70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2.12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0.71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0.66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59" marR="10359" marT="9187" marB="0" anchor="ctr"/>
                </a:tc>
                <a:extLst>
                  <a:ext uri="{0D108BD9-81ED-4DB2-BD59-A6C34878D82A}">
                    <a16:rowId xmlns:a16="http://schemas.microsoft.com/office/drawing/2014/main" val="2803516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3254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F508-3736-BA4F-B7DD-D3D800424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970" y="501445"/>
            <a:ext cx="7214652" cy="663218"/>
          </a:xfrm>
        </p:spPr>
        <p:txBody>
          <a:bodyPr/>
          <a:lstStyle/>
          <a:p>
            <a:r>
              <a:rPr lang="en-US" dirty="0"/>
              <a:t>Table: Random Demographics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186E34-6624-F749-A568-82445B5F17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81457"/>
              </p:ext>
            </p:extLst>
          </p:nvPr>
        </p:nvGraphicFramePr>
        <p:xfrm>
          <a:off x="457199" y="1208916"/>
          <a:ext cx="7374195" cy="530582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489195">
                  <a:extLst>
                    <a:ext uri="{9D8B030D-6E8A-4147-A177-3AD203B41FA5}">
                      <a16:colId xmlns:a16="http://schemas.microsoft.com/office/drawing/2014/main" val="718676152"/>
                    </a:ext>
                  </a:extLst>
                </a:gridCol>
                <a:gridCol w="1221250">
                  <a:extLst>
                    <a:ext uri="{9D8B030D-6E8A-4147-A177-3AD203B41FA5}">
                      <a16:colId xmlns:a16="http://schemas.microsoft.com/office/drawing/2014/main" val="3621807274"/>
                    </a:ext>
                  </a:extLst>
                </a:gridCol>
                <a:gridCol w="1221250">
                  <a:extLst>
                    <a:ext uri="{9D8B030D-6E8A-4147-A177-3AD203B41FA5}">
                      <a16:colId xmlns:a16="http://schemas.microsoft.com/office/drawing/2014/main" val="2517586615"/>
                    </a:ext>
                  </a:extLst>
                </a:gridCol>
                <a:gridCol w="1221250">
                  <a:extLst>
                    <a:ext uri="{9D8B030D-6E8A-4147-A177-3AD203B41FA5}">
                      <a16:colId xmlns:a16="http://schemas.microsoft.com/office/drawing/2014/main" val="3361019300"/>
                    </a:ext>
                  </a:extLst>
                </a:gridCol>
                <a:gridCol w="1221250">
                  <a:extLst>
                    <a:ext uri="{9D8B030D-6E8A-4147-A177-3AD203B41FA5}">
                      <a16:colId xmlns:a16="http://schemas.microsoft.com/office/drawing/2014/main" val="3984237694"/>
                    </a:ext>
                  </a:extLst>
                </a:gridCol>
              </a:tblGrid>
              <a:tr h="321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Characteristic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Grade 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800" u="none" strike="noStrike">
                          <a:effectLst/>
                        </a:rPr>
                        <a:t>Grade 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Grade 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17205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Gender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Female (51)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Female (44)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Female (52)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Female (60)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6770170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Male (49)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Male (56)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Male (48)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Male (40)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6680598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Rank in family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 (47)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 (46)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 (46)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1(49)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7373782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2(37)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2(36)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2(39)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2(36)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3272140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3(13)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3(13)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3(13)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3(12)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1166687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Others (3)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Others (5)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Others (2)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Others (3)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9856094"/>
                  </a:ext>
                </a:extLst>
              </a:tr>
              <a:tr h="5526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Parent gender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Mothers (84)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Mothers (84)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Mothers (83)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Mothers (87)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8063491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Fathers (13)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Fathers (12)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Fathers (15)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Fathers (13)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2458361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Others (3)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Others (4)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Others (2)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Others (0)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5397417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Parent Education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891088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Primary level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8203220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High school or equivalent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65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63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68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65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4079813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College or university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32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35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0760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8521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F508-3736-BA4F-B7DD-D3D800424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970" y="501445"/>
            <a:ext cx="7214652" cy="663218"/>
          </a:xfrm>
        </p:spPr>
        <p:txBody>
          <a:bodyPr/>
          <a:lstStyle/>
          <a:p>
            <a:r>
              <a:rPr lang="en-US" dirty="0"/>
              <a:t>Some Solutions</a:t>
            </a:r>
            <a:br>
              <a:rPr lang="en-US" dirty="0"/>
            </a:br>
            <a:r>
              <a:rPr lang="en-US" sz="2400" dirty="0"/>
              <a:t>Including pseudo merge, cells in cat rows are blank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186E34-6624-F749-A568-82445B5F17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912592"/>
              </p:ext>
            </p:extLst>
          </p:nvPr>
        </p:nvGraphicFramePr>
        <p:xfrm>
          <a:off x="457199" y="1208916"/>
          <a:ext cx="7129258" cy="494433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489195">
                  <a:extLst>
                    <a:ext uri="{9D8B030D-6E8A-4147-A177-3AD203B41FA5}">
                      <a16:colId xmlns:a16="http://schemas.microsoft.com/office/drawing/2014/main" val="718676152"/>
                    </a:ext>
                  </a:extLst>
                </a:gridCol>
                <a:gridCol w="1221250">
                  <a:extLst>
                    <a:ext uri="{9D8B030D-6E8A-4147-A177-3AD203B41FA5}">
                      <a16:colId xmlns:a16="http://schemas.microsoft.com/office/drawing/2014/main" val="3621807274"/>
                    </a:ext>
                  </a:extLst>
                </a:gridCol>
                <a:gridCol w="1221250">
                  <a:extLst>
                    <a:ext uri="{9D8B030D-6E8A-4147-A177-3AD203B41FA5}">
                      <a16:colId xmlns:a16="http://schemas.microsoft.com/office/drawing/2014/main" val="2517586615"/>
                    </a:ext>
                  </a:extLst>
                </a:gridCol>
                <a:gridCol w="1221250">
                  <a:extLst>
                    <a:ext uri="{9D8B030D-6E8A-4147-A177-3AD203B41FA5}">
                      <a16:colId xmlns:a16="http://schemas.microsoft.com/office/drawing/2014/main" val="3361019300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val="3984237694"/>
                    </a:ext>
                  </a:extLst>
                </a:gridCol>
              </a:tblGrid>
              <a:tr h="321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Characteristic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Grade 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800" u="none" strike="noStrike">
                          <a:effectLst/>
                        </a:rPr>
                        <a:t>Grade 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Grade 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17205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Gender: </a:t>
                      </a:r>
                      <a:r>
                        <a:rPr lang="en-US" sz="1800" u="none" strike="noStrike" dirty="0">
                          <a:effectLst/>
                        </a:rPr>
                        <a:t>Female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51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6770170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Male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48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6680598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Rank in family: </a:t>
                      </a:r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47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7373782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 2 Rank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37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36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39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36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3272140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 3 Rank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1166687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 Other Rank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9856094"/>
                  </a:ext>
                </a:extLst>
              </a:tr>
              <a:tr h="3958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Parent gender Cat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063491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Mother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3221362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 Father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2458361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800" u="none" strike="noStrike" dirty="0">
                          <a:effectLst/>
                        </a:rPr>
                        <a:t>Other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5397417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Parent Education Cat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2A6940"/>
                          </a:solidFill>
                          <a:effectLst/>
                          <a:latin typeface="+mj-lt"/>
                        </a:rPr>
                        <a:t>Not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2A6940"/>
                          </a:solidFill>
                          <a:effectLst/>
                          <a:latin typeface="+mj-lt"/>
                        </a:rPr>
                        <a:t>Really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2A6940"/>
                          </a:solidFill>
                          <a:effectLst/>
                          <a:latin typeface="+mj-lt"/>
                        </a:rPr>
                        <a:t>Merged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2A6940"/>
                          </a:solidFill>
                          <a:effectLst/>
                          <a:latin typeface="+mj-lt"/>
                        </a:rPr>
                        <a:t>Cells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91088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 Primary level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8203220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 High school or     equivalent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65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68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65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4079813"/>
                  </a:ext>
                </a:extLst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 College or university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32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35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0760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3752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 = Table (see </a:t>
            </a:r>
            <a:r>
              <a:rPr lang="en-US" dirty="0" err="1"/>
              <a:t>WebAim</a:t>
            </a:r>
            <a:r>
              <a:rPr lang="en-US" dirty="0"/>
              <a:t>)</a:t>
            </a:r>
            <a:br>
              <a:rPr lang="en-US" dirty="0"/>
            </a:br>
            <a:r>
              <a:rPr lang="en-US" sz="2400" dirty="0"/>
              <a:t>Slavic Languages in U.S.</a:t>
            </a:r>
          </a:p>
        </p:txBody>
      </p:sp>
      <p:pic>
        <p:nvPicPr>
          <p:cNvPr id="4" name="Content Placeholder 3" descr="Pie chart for Slavic languages in U.S. with slices for each Slavid language. Russian represents 43% of total Slavic speakers in U.S.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70" y="1671638"/>
            <a:ext cx="6025847" cy="4549775"/>
          </a:xfr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166921" y="6374427"/>
            <a:ext cx="2143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Data: U.S. Census Bureau, </a:t>
            </a:r>
          </a:p>
          <a:p>
            <a:r>
              <a:rPr lang="en-US" sz="1200" dirty="0"/>
              <a:t>2009-2013</a:t>
            </a:r>
          </a:p>
        </p:txBody>
      </p:sp>
    </p:spTree>
    <p:extLst>
      <p:ext uri="{BB962C8B-B14F-4D97-AF65-F5344CB8AC3E}">
        <p14:creationId xmlns:p14="http://schemas.microsoft.com/office/powerpoint/2010/main" val="13611119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482" y="375624"/>
            <a:ext cx="7315369" cy="1143000"/>
          </a:xfrm>
        </p:spPr>
        <p:txBody>
          <a:bodyPr/>
          <a:lstStyle/>
          <a:p>
            <a:r>
              <a:rPr lang="en-US" dirty="0"/>
              <a:t>Data Table for Slavic Languages</a:t>
            </a:r>
            <a:br>
              <a:rPr lang="en-US" dirty="0"/>
            </a:br>
            <a:r>
              <a:rPr lang="en-US" sz="2400" dirty="0"/>
              <a:t>Source: U.S. Census</a:t>
            </a:r>
          </a:p>
        </p:txBody>
      </p:sp>
      <p:graphicFrame>
        <p:nvGraphicFramePr>
          <p:cNvPr id="4" name="Content Placeholder 3" descr="This is a table. The whole object can be selected and copy/pasted into Excel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093396"/>
              </p:ext>
            </p:extLst>
          </p:nvPr>
        </p:nvGraphicFramePr>
        <p:xfrm>
          <a:off x="356482" y="1652386"/>
          <a:ext cx="5187966" cy="4911274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051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9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Language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i-FI" sz="1800" u="none" strike="noStrike" dirty="0" err="1">
                          <a:effectLst/>
                        </a:rPr>
                        <a:t>Numbers</a:t>
                      </a:r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Percentage</a:t>
                      </a:r>
                      <a:endParaRPr lang="mr-IN" sz="18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058" marR="23058" marT="230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Russian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>
                          <a:effectLst/>
                        </a:rPr>
                        <a:t>879,434</a:t>
                      </a:r>
                      <a:endParaRPr lang="fi-FI" sz="1800" b="1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800" u="none" strike="noStrike" kern="1200" dirty="0">
                          <a:effectLst/>
                        </a:rPr>
                        <a:t>43.02%</a:t>
                      </a:r>
                      <a:endParaRPr lang="mr-IN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Polish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u="none" strike="noStrike">
                          <a:effectLst/>
                        </a:rPr>
                        <a:t>580,153</a:t>
                      </a:r>
                      <a:endParaRPr lang="uk-UA" sz="1800" b="1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800" u="none" strike="noStrike" kern="1200" dirty="0">
                          <a:effectLst/>
                        </a:rPr>
                        <a:t>28.38%</a:t>
                      </a:r>
                      <a:endParaRPr lang="mr-IN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Serbo-Croatian languages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u="none" strike="noStrike">
                          <a:effectLst/>
                        </a:rPr>
                        <a:t>267,979</a:t>
                      </a:r>
                      <a:endParaRPr lang="is-IS" sz="1800" b="1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800" u="none" strike="noStrike" kern="1200" dirty="0">
                          <a:effectLst/>
                        </a:rPr>
                        <a:t>13.11%</a:t>
                      </a:r>
                      <a:endParaRPr lang="mr-IN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Bielorussian</a:t>
                      </a:r>
                      <a:r>
                        <a:rPr lang="en-US" sz="1800" u="none" strike="noStrike" dirty="0">
                          <a:effectLst/>
                        </a:rPr>
                        <a:t> (sic)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u="none" strike="noStrike" dirty="0">
                          <a:effectLst/>
                        </a:rPr>
                        <a:t>1,805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800" u="none" strike="noStrike" kern="1200" dirty="0">
                          <a:effectLst/>
                        </a:rPr>
                        <a:t>0.09%</a:t>
                      </a:r>
                      <a:endParaRPr lang="mr-IN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Ukrainian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 dirty="0">
                          <a:effectLst/>
                        </a:rPr>
                        <a:t>152,325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800" u="none" strike="noStrike" kern="1200" dirty="0">
                          <a:effectLst/>
                        </a:rPr>
                        <a:t>7.45%</a:t>
                      </a:r>
                      <a:endParaRPr lang="mr-IN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Czech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u="none" strike="noStrike" dirty="0">
                          <a:effectLst/>
                        </a:rPr>
                        <a:t>47,385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800" u="none" strike="noStrike" kern="1200" dirty="0">
                          <a:effectLst/>
                        </a:rPr>
                        <a:t>2.32%</a:t>
                      </a:r>
                      <a:endParaRPr lang="mr-IN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Slovak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 dirty="0">
                          <a:effectLst/>
                        </a:rPr>
                        <a:t>27,930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800" u="none" strike="noStrike" kern="1200" dirty="0">
                          <a:effectLst/>
                        </a:rPr>
                        <a:t>1.37%</a:t>
                      </a:r>
                      <a:endParaRPr lang="mr-IN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Bulgarian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 dirty="0">
                          <a:effectLst/>
                        </a:rPr>
                        <a:t>57,785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800" u="none" strike="noStrike" kern="1200" dirty="0">
                          <a:effectLst/>
                        </a:rPr>
                        <a:t>2.83%</a:t>
                      </a:r>
                      <a:endParaRPr lang="mr-IN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Macedonian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u="none" strike="noStrike">
                          <a:effectLst/>
                        </a:rPr>
                        <a:t>22,885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800" u="none" strike="noStrike" kern="1200" dirty="0">
                          <a:effectLst/>
                        </a:rPr>
                        <a:t>1.12%</a:t>
                      </a:r>
                      <a:endParaRPr lang="mr-IN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Slovene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u="none" strike="noStrike">
                          <a:effectLst/>
                        </a:rPr>
                        <a:t>6,370</a:t>
                      </a:r>
                      <a:endParaRPr lang="uk-UA" sz="1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800" u="none" strike="noStrike" kern="1200" dirty="0">
                          <a:effectLst/>
                        </a:rPr>
                        <a:t>0.31%</a:t>
                      </a:r>
                      <a:endParaRPr lang="mr-IN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u="none" strike="noStrike" kern="1200" dirty="0">
                          <a:effectLst/>
                        </a:rPr>
                        <a:t>2,044,051</a:t>
                      </a:r>
                      <a:endParaRPr lang="is-I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800" b="1" u="none" strike="noStrike" kern="1200" dirty="0">
                          <a:effectLst/>
                        </a:rPr>
                        <a:t>100.00%</a:t>
                      </a:r>
                      <a:endParaRPr lang="mr-IN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058" marR="23058" marT="230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4086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 a table</a:t>
            </a:r>
            <a:br>
              <a:rPr lang="en-US" dirty="0"/>
            </a:br>
            <a:r>
              <a:rPr lang="en-US" sz="2400" dirty="0"/>
              <a:t>Vowel  “Triangle” Chart</a:t>
            </a:r>
          </a:p>
        </p:txBody>
      </p:sp>
      <p:pic>
        <p:nvPicPr>
          <p:cNvPr id="8" name="Content Placeholder 7" descr="Vowel diagram. Vowels are placed in a grid wider at the top and more narrow at the bottom (i.e. a cut of triangle)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55" y="1571108"/>
            <a:ext cx="2856462" cy="1944825"/>
          </a:xfrm>
          <a:ln>
            <a:solidFill>
              <a:schemeClr val="tx1"/>
            </a:solidFill>
          </a:ln>
        </p:spPr>
      </p:pic>
      <p:graphicFrame>
        <p:nvGraphicFramePr>
          <p:cNvPr id="9" name="Content Placeholder 8" descr="This is a table phonetic symbols in some cells which may not be read aloud in all screen readers. Contents can be cut and pasted with Excel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302655" y="3599588"/>
          <a:ext cx="8042855" cy="2580908"/>
        </p:xfrm>
        <a:graphic>
          <a:graphicData uri="http://schemas.openxmlformats.org/drawingml/2006/table">
            <a:tbl>
              <a:tblPr firstRow="1" firstCol="1">
                <a:tableStyleId>{8EC20E35-A176-4012-BC5E-935CFFF8708E}</a:tableStyleId>
              </a:tblPr>
              <a:tblGrid>
                <a:gridCol w="2330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0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0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200" dirty="0"/>
                        <a:t>Height</a:t>
                      </a:r>
                      <a:br>
                        <a:rPr lang="en-US" sz="2200" dirty="0"/>
                      </a:br>
                      <a:r>
                        <a:rPr lang="en-US" sz="2200" dirty="0"/>
                        <a:t>/</a:t>
                      </a:r>
                      <a:r>
                        <a:rPr lang="en-US" sz="2200" dirty="0" err="1"/>
                        <a:t>Backness</a:t>
                      </a:r>
                      <a:endParaRPr lang="en-US" sz="2200" dirty="0"/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Front</a:t>
                      </a:r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Central</a:t>
                      </a:r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Back</a:t>
                      </a:r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856">
                <a:tc>
                  <a:txBody>
                    <a:bodyPr/>
                    <a:lstStyle/>
                    <a:p>
                      <a:r>
                        <a:rPr lang="en-US" sz="2200" dirty="0"/>
                        <a:t>Close (High)</a:t>
                      </a:r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i</a:t>
                      </a:r>
                      <a:endParaRPr lang="en-US" sz="2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ɨ</a:t>
                      </a:r>
                      <a:r>
                        <a:rPr lang="en-US" sz="220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2200" dirty="0">
                          <a:solidFill>
                            <a:srgbClr val="0070C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(barred </a:t>
                      </a:r>
                      <a:r>
                        <a:rPr lang="en-US" sz="2200" dirty="0" err="1">
                          <a:solidFill>
                            <a:srgbClr val="0070C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i</a:t>
                      </a:r>
                      <a:r>
                        <a:rPr lang="en-US" sz="2200" dirty="0">
                          <a:solidFill>
                            <a:srgbClr val="0070C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)</a:t>
                      </a:r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latin typeface="Calibri" charset="0"/>
                          <a:ea typeface="Calibri" charset="0"/>
                          <a:cs typeface="Calibri" charset="0"/>
                        </a:rPr>
                        <a:t>u</a:t>
                      </a:r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856">
                <a:tc>
                  <a:txBody>
                    <a:bodyPr/>
                    <a:lstStyle/>
                    <a:p>
                      <a:r>
                        <a:rPr lang="en-US" sz="2200" dirty="0"/>
                        <a:t>Close-Mid</a:t>
                      </a:r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latin typeface="Calibri" charset="0"/>
                          <a:ea typeface="Calibri" charset="0"/>
                          <a:cs typeface="Calibri" charset="0"/>
                        </a:rPr>
                        <a:t>e</a:t>
                      </a:r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ʌ</a:t>
                      </a:r>
                      <a:r>
                        <a:rPr lang="en-US" sz="220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2200" dirty="0">
                          <a:solidFill>
                            <a:srgbClr val="0070C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(carat)</a:t>
                      </a:r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latin typeface="Calibri" charset="0"/>
                          <a:ea typeface="Calibri" charset="0"/>
                          <a:cs typeface="Calibri" charset="0"/>
                        </a:rPr>
                        <a:t>o</a:t>
                      </a:r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856">
                <a:tc>
                  <a:txBody>
                    <a:bodyPr/>
                    <a:lstStyle/>
                    <a:p>
                      <a:r>
                        <a:rPr lang="en-US" sz="2200" dirty="0"/>
                        <a:t>Open-Mid</a:t>
                      </a:r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ɛ</a:t>
                      </a:r>
                      <a:r>
                        <a:rPr lang="en-US" sz="220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2200" dirty="0">
                          <a:solidFill>
                            <a:srgbClr val="0070C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(open</a:t>
                      </a:r>
                      <a:r>
                        <a:rPr lang="en-US" sz="2200" baseline="0" dirty="0">
                          <a:solidFill>
                            <a:srgbClr val="0070C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e)</a:t>
                      </a:r>
                      <a:endParaRPr lang="en-US" sz="2200" dirty="0">
                        <a:solidFill>
                          <a:srgbClr val="0070C0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ə</a:t>
                      </a:r>
                      <a:r>
                        <a:rPr lang="en-US" sz="220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2200" dirty="0">
                          <a:solidFill>
                            <a:srgbClr val="0070C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(schwa)</a:t>
                      </a:r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ɔ</a:t>
                      </a:r>
                      <a:r>
                        <a:rPr lang="en-US" sz="220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2200" dirty="0">
                          <a:solidFill>
                            <a:srgbClr val="0070C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(open o)</a:t>
                      </a:r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856">
                <a:tc>
                  <a:txBody>
                    <a:bodyPr/>
                    <a:lstStyle/>
                    <a:p>
                      <a:r>
                        <a:rPr lang="en-US" sz="2200" dirty="0"/>
                        <a:t>Open (Low)</a:t>
                      </a:r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æ</a:t>
                      </a:r>
                      <a:r>
                        <a:rPr lang="en-US" sz="220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2200" dirty="0">
                          <a:solidFill>
                            <a:srgbClr val="0070C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(ash)</a:t>
                      </a:r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latin typeface="Calibri" charset="0"/>
                          <a:ea typeface="Calibri" charset="0"/>
                          <a:cs typeface="Calibri" charset="0"/>
                        </a:rPr>
                        <a:t>a</a:t>
                      </a:r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ɑ</a:t>
                      </a:r>
                      <a:r>
                        <a:rPr lang="en-US" sz="2200" dirty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2200" dirty="0">
                          <a:solidFill>
                            <a:srgbClr val="0070C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(hand</a:t>
                      </a:r>
                      <a:r>
                        <a:rPr lang="en-US" sz="2200" baseline="0" dirty="0">
                          <a:solidFill>
                            <a:srgbClr val="0070C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a)</a:t>
                      </a:r>
                      <a:endParaRPr lang="en-US" sz="2200" dirty="0">
                        <a:solidFill>
                          <a:srgbClr val="0070C0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10923" marR="110923" marT="55462" marB="554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59117" y="3238934"/>
            <a:ext cx="27638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Image from MIT Open Courseware</a:t>
            </a:r>
          </a:p>
        </p:txBody>
      </p:sp>
    </p:spTree>
    <p:extLst>
      <p:ext uri="{BB962C8B-B14F-4D97-AF65-F5344CB8AC3E}">
        <p14:creationId xmlns:p14="http://schemas.microsoft.com/office/powerpoint/2010/main" val="22217918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5C21D-DFE0-C747-A2D4-CD716FCEB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Headers?</a:t>
            </a:r>
            <a:br>
              <a:rPr lang="en-US" dirty="0"/>
            </a:br>
            <a:r>
              <a:rPr lang="en-US" sz="2400" dirty="0"/>
              <a:t>Color names in 4 languages, 2 Romance &amp; 2 Celtic</a:t>
            </a:r>
          </a:p>
        </p:txBody>
      </p:sp>
      <p:pic>
        <p:nvPicPr>
          <p:cNvPr id="7" name="Content Placeholder 6" descr="Tables has 2 levels of column headers, and the top layer is merged. Families: Romance, Celtic. Languages Spanish, French, Irish, Welsh">
            <a:extLst>
              <a:ext uri="{FF2B5EF4-FFF2-40B4-BE49-F238E27FC236}">
                <a16:creationId xmlns:a16="http://schemas.microsoft.com/office/drawing/2014/main" id="{1395370E-AD8D-5E44-B4D5-4C10743D05B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199" y="1706880"/>
            <a:ext cx="4148340" cy="3383280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D63970-ECA8-5E4D-B837-BCD4CE242CC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457199" y="5501640"/>
            <a:ext cx="7396163" cy="1073711"/>
          </a:xfrm>
        </p:spPr>
        <p:txBody>
          <a:bodyPr/>
          <a:lstStyle/>
          <a:p>
            <a:r>
              <a:rPr lang="en-US" dirty="0"/>
              <a:t>Manually code each cell, not just headers</a:t>
            </a:r>
          </a:p>
          <a:p>
            <a:r>
              <a:rPr lang="es-ES_tradnl" dirty="0"/>
              <a:t>Azul</a:t>
            </a:r>
            <a:r>
              <a:rPr lang="en-US" dirty="0"/>
              <a:t>:  blue, Spanish, Romance</a:t>
            </a:r>
          </a:p>
        </p:txBody>
      </p:sp>
    </p:spTree>
    <p:extLst>
      <p:ext uri="{BB962C8B-B14F-4D97-AF65-F5344CB8AC3E}">
        <p14:creationId xmlns:p14="http://schemas.microsoft.com/office/powerpoint/2010/main" val="355495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1944-F770-7F42-8E7B-F64F8844B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Table Rules (WCAG 2.0)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759BC-0CD8-604E-ADD5-C3A148913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Label all columns, and sometimes rows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 “headers”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A title for all tables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 The “Caption”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Don’t Merge Cells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facilitate orientation of data points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Don’t rely </a:t>
            </a:r>
            <a:r>
              <a:rPr lang="en-US" dirty="0">
                <a:solidFill>
                  <a:srgbClr val="C00202"/>
                </a:solidFill>
              </a:rPr>
              <a:t>exclusively</a:t>
            </a:r>
            <a:r>
              <a:rPr lang="en-US" dirty="0"/>
              <a:t> on color coded cells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Not everyone perceives color equally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But still useful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535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069C5-A3FE-E64D-8E51-CD9D17C0B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Solution</a:t>
            </a:r>
            <a:br>
              <a:rPr lang="en-US" dirty="0"/>
            </a:br>
            <a:r>
              <a:rPr lang="en-US" sz="2400" dirty="0"/>
              <a:t>R = Romance, C = Celtic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AA98CE-7A61-7648-815B-3617A7C1B3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379770"/>
              </p:ext>
            </p:extLst>
          </p:nvPr>
        </p:nvGraphicFramePr>
        <p:xfrm>
          <a:off x="457200" y="1671638"/>
          <a:ext cx="7214651" cy="2225040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1087139">
                  <a:extLst>
                    <a:ext uri="{9D8B030D-6E8A-4147-A177-3AD203B41FA5}">
                      <a16:colId xmlns:a16="http://schemas.microsoft.com/office/drawing/2014/main" val="3109790105"/>
                    </a:ext>
                  </a:extLst>
                </a:gridCol>
                <a:gridCol w="1284801">
                  <a:extLst>
                    <a:ext uri="{9D8B030D-6E8A-4147-A177-3AD203B41FA5}">
                      <a16:colId xmlns:a16="http://schemas.microsoft.com/office/drawing/2014/main" val="3783835761"/>
                    </a:ext>
                  </a:extLst>
                </a:gridCol>
                <a:gridCol w="1313038">
                  <a:extLst>
                    <a:ext uri="{9D8B030D-6E8A-4147-A177-3AD203B41FA5}">
                      <a16:colId xmlns:a16="http://schemas.microsoft.com/office/drawing/2014/main" val="3301476705"/>
                    </a:ext>
                  </a:extLst>
                </a:gridCol>
                <a:gridCol w="1793074">
                  <a:extLst>
                    <a:ext uri="{9D8B030D-6E8A-4147-A177-3AD203B41FA5}">
                      <a16:colId xmlns:a16="http://schemas.microsoft.com/office/drawing/2014/main" val="1930669659"/>
                    </a:ext>
                  </a:extLst>
                </a:gridCol>
                <a:gridCol w="1736599">
                  <a:extLst>
                    <a:ext uri="{9D8B030D-6E8A-4147-A177-3AD203B41FA5}">
                      <a16:colId xmlns:a16="http://schemas.microsoft.com/office/drawing/2014/main" val="41665845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French: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20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Spanish: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20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Welsh: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8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Irish: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590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202"/>
                          </a:solidFill>
                        </a:rPr>
                        <a:t>Vert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202"/>
                          </a:solidFill>
                        </a:rPr>
                        <a:t>Verde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558C"/>
                          </a:solidFill>
                        </a:rPr>
                        <a:t>Gwyrdd</a:t>
                      </a:r>
                      <a:r>
                        <a:rPr lang="en-US" dirty="0">
                          <a:solidFill>
                            <a:srgbClr val="00558C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rgbClr val="00558C"/>
                          </a:solidFill>
                        </a:rPr>
                        <a:t>Glas</a:t>
                      </a:r>
                      <a:endParaRPr lang="en-US" dirty="0">
                        <a:solidFill>
                          <a:srgbClr val="00558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558C"/>
                          </a:solidFill>
                        </a:rPr>
                        <a:t>Glas</a:t>
                      </a:r>
                      <a:endParaRPr lang="en-US" dirty="0">
                        <a:solidFill>
                          <a:srgbClr val="00558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612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202"/>
                          </a:solidFill>
                        </a:rPr>
                        <a:t>Noir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202"/>
                          </a:solidFill>
                        </a:rPr>
                        <a:t>Negro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58C"/>
                          </a:solidFill>
                        </a:rPr>
                        <a:t>Du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558C"/>
                          </a:solidFill>
                        </a:rPr>
                        <a:t>Dubh</a:t>
                      </a:r>
                      <a:endParaRPr lang="en-US" dirty="0">
                        <a:solidFill>
                          <a:srgbClr val="00558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39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202"/>
                          </a:solidFill>
                        </a:rPr>
                        <a:t>Bleu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202"/>
                          </a:solidFill>
                        </a:rPr>
                        <a:t>Azul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558C"/>
                          </a:solidFill>
                        </a:rPr>
                        <a:t>Glas</a:t>
                      </a:r>
                      <a:endParaRPr lang="en-US" dirty="0">
                        <a:solidFill>
                          <a:srgbClr val="00558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558C"/>
                          </a:solidFill>
                        </a:rPr>
                        <a:t>Gorm</a:t>
                      </a:r>
                      <a:r>
                        <a:rPr lang="en-US" dirty="0">
                          <a:solidFill>
                            <a:srgbClr val="00558C"/>
                          </a:solidFill>
                        </a:rPr>
                        <a:t>/</a:t>
                      </a:r>
                      <a:r>
                        <a:rPr lang="en-US" dirty="0" err="1">
                          <a:solidFill>
                            <a:srgbClr val="00558C"/>
                          </a:solidFill>
                        </a:rPr>
                        <a:t>Glas</a:t>
                      </a:r>
                      <a:endParaRPr lang="en-US" dirty="0">
                        <a:solidFill>
                          <a:srgbClr val="00558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674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202"/>
                          </a:solidFill>
                        </a:rPr>
                        <a:t>Rouge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C00202"/>
                          </a:solidFill>
                        </a:rPr>
                        <a:t>Rojo</a:t>
                      </a:r>
                      <a:endParaRPr lang="en-US" dirty="0">
                        <a:solidFill>
                          <a:srgbClr val="C0020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558C"/>
                          </a:solidFill>
                        </a:rPr>
                        <a:t>Coch</a:t>
                      </a:r>
                      <a:endParaRPr lang="en-US" dirty="0">
                        <a:solidFill>
                          <a:srgbClr val="00558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558C"/>
                          </a:solidFill>
                        </a:rPr>
                        <a:t>Ruadh</a:t>
                      </a:r>
                      <a:endParaRPr lang="en-US" dirty="0">
                        <a:solidFill>
                          <a:srgbClr val="00558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164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202"/>
                          </a:solidFill>
                        </a:rPr>
                        <a:t>Blanche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202"/>
                          </a:solidFill>
                        </a:rPr>
                        <a:t>Blanco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58C"/>
                          </a:solidFill>
                        </a:rPr>
                        <a:t>Gwyn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58C"/>
                          </a:solidFill>
                        </a:rPr>
                        <a:t>Fi(o)</a:t>
                      </a:r>
                      <a:r>
                        <a:rPr lang="en-US" dirty="0" err="1">
                          <a:solidFill>
                            <a:srgbClr val="00558C"/>
                          </a:solidFill>
                        </a:rPr>
                        <a:t>nn</a:t>
                      </a:r>
                      <a:endParaRPr lang="en-US" dirty="0">
                        <a:solidFill>
                          <a:srgbClr val="00558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097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9148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A390C-0B9E-5C48-9135-9D267AEB3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4D2DF-8C2A-4746-9915-7465F524E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Tables are not “evil”</a:t>
            </a:r>
          </a:p>
          <a:p>
            <a:r>
              <a:rPr lang="en-US" dirty="0"/>
              <a:t>BUT…good design is important</a:t>
            </a:r>
          </a:p>
          <a:p>
            <a:r>
              <a:rPr lang="en-US" dirty="0"/>
              <a:t>Accessible tables benefit everyone</a:t>
            </a:r>
          </a:p>
          <a:p>
            <a:endParaRPr lang="en-US"/>
          </a:p>
          <a:p>
            <a:endParaRPr lang="en-US" dirty="0"/>
          </a:p>
          <a:p>
            <a:r>
              <a:rPr lang="en-US" dirty="0">
                <a:solidFill>
                  <a:srgbClr val="2A6940"/>
                </a:solidFill>
              </a:rPr>
              <a:t>P.S. Can we improve technical symbol support in AT?</a:t>
            </a:r>
          </a:p>
        </p:txBody>
      </p:sp>
    </p:spTree>
    <p:extLst>
      <p:ext uri="{BB962C8B-B14F-4D97-AF65-F5344CB8AC3E}">
        <p14:creationId xmlns:p14="http://schemas.microsoft.com/office/powerpoint/2010/main" val="3042926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Currency code table with headers marked for symbol, name and code. The caption is Mac option codes.">
            <a:extLst>
              <a:ext uri="{FF2B5EF4-FFF2-40B4-BE49-F238E27FC236}">
                <a16:creationId xmlns:a16="http://schemas.microsoft.com/office/drawing/2014/main" id="{98064BFB-C1C4-4146-978D-664C29A71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 Constructed HTML Table</a:t>
            </a:r>
            <a:br>
              <a:rPr lang="en-US" dirty="0"/>
            </a:br>
            <a:r>
              <a:rPr lang="en-US" sz="2400" dirty="0"/>
              <a:t>Macintosh Option Codes for Currency Symbols</a:t>
            </a:r>
          </a:p>
        </p:txBody>
      </p:sp>
      <p:pic>
        <p:nvPicPr>
          <p:cNvPr id="5" name="Content Placeholder 4" descr="Table of option codes with TH cells marked. Example: cent sign is Option-4. British pound is Option-3, Euro is Option 2.">
            <a:extLst>
              <a:ext uri="{FF2B5EF4-FFF2-40B4-BE49-F238E27FC236}">
                <a16:creationId xmlns:a16="http://schemas.microsoft.com/office/drawing/2014/main" id="{9C381986-61ED-B345-B5F9-8E02ED02C7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6065" y="1671638"/>
            <a:ext cx="4717457" cy="4549775"/>
          </a:xfrm>
        </p:spPr>
      </p:pic>
    </p:spTree>
    <p:extLst>
      <p:ext uri="{BB962C8B-B14F-4D97-AF65-F5344CB8AC3E}">
        <p14:creationId xmlns:p14="http://schemas.microsoft.com/office/powerpoint/2010/main" val="2363446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BBA6B-7508-3148-87DF-3C8E3599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this helps screen readers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25DE2-372C-6745-BAD2-6BA0C0B75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Caption = Read out in list of tables &amp; as intro</a:t>
            </a:r>
          </a:p>
          <a:p>
            <a:r>
              <a:rPr lang="en-US" dirty="0"/>
              <a:t>Headers </a:t>
            </a:r>
          </a:p>
          <a:p>
            <a:pPr lvl="1"/>
            <a:r>
              <a:rPr lang="en-US" dirty="0"/>
              <a:t>Gives context to data cells</a:t>
            </a:r>
          </a:p>
          <a:p>
            <a:pPr lvl="1"/>
            <a:r>
              <a:rPr lang="en-US" dirty="0"/>
              <a:t>Example</a:t>
            </a:r>
          </a:p>
          <a:p>
            <a:pPr lvl="2"/>
            <a:r>
              <a:rPr lang="en-US" dirty="0"/>
              <a:t>No Headers: Option 4</a:t>
            </a:r>
          </a:p>
          <a:p>
            <a:pPr lvl="2"/>
            <a:r>
              <a:rPr lang="en-US" dirty="0"/>
              <a:t>With Headers: Code, Dutch Florin, Option 4</a:t>
            </a:r>
          </a:p>
          <a:p>
            <a:r>
              <a:rPr lang="en-US" dirty="0"/>
              <a:t>No Merges</a:t>
            </a:r>
          </a:p>
          <a:p>
            <a:pPr lvl="1"/>
            <a:r>
              <a:rPr lang="en-US" dirty="0"/>
              <a:t>Preserves table column/row identification</a:t>
            </a:r>
          </a:p>
        </p:txBody>
      </p:sp>
    </p:spTree>
    <p:extLst>
      <p:ext uri="{BB962C8B-B14F-4D97-AF65-F5344CB8AC3E}">
        <p14:creationId xmlns:p14="http://schemas.microsoft.com/office/powerpoint/2010/main" val="19267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5C21D-DFE0-C747-A2D4-CD716FCEB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Headers?</a:t>
            </a:r>
            <a:br>
              <a:rPr lang="en-US" dirty="0"/>
            </a:br>
            <a:r>
              <a:rPr lang="en-US" sz="2400" dirty="0"/>
              <a:t>Color names in 4 languages, 2 Romance &amp; 2 Celtic</a:t>
            </a:r>
          </a:p>
        </p:txBody>
      </p:sp>
      <p:pic>
        <p:nvPicPr>
          <p:cNvPr id="7" name="Content Placeholder 6" descr="Tables has 2 levels of column headers, and the top layer is merged. Families: Romance, Celtic. Languages Spanish, French, Irish, Welsh">
            <a:extLst>
              <a:ext uri="{FF2B5EF4-FFF2-40B4-BE49-F238E27FC236}">
                <a16:creationId xmlns:a16="http://schemas.microsoft.com/office/drawing/2014/main" id="{1395370E-AD8D-5E44-B4D5-4C10743D05B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199" y="1706880"/>
            <a:ext cx="4148340" cy="3383280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D63970-ECA8-5E4D-B837-BCD4CE242CC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457199" y="5501640"/>
            <a:ext cx="7396163" cy="1073711"/>
          </a:xfrm>
        </p:spPr>
        <p:txBody>
          <a:bodyPr/>
          <a:lstStyle/>
          <a:p>
            <a:r>
              <a:rPr lang="en-US" dirty="0"/>
              <a:t>Manually code each cell, not just headers</a:t>
            </a:r>
          </a:p>
          <a:p>
            <a:r>
              <a:rPr lang="es-ES_tradnl" dirty="0"/>
              <a:t>Azul</a:t>
            </a:r>
            <a:r>
              <a:rPr lang="en-US" dirty="0"/>
              <a:t>:  blue, Spanish, Romance</a:t>
            </a:r>
          </a:p>
        </p:txBody>
      </p:sp>
    </p:spTree>
    <p:extLst>
      <p:ext uri="{BB962C8B-B14F-4D97-AF65-F5344CB8AC3E}">
        <p14:creationId xmlns:p14="http://schemas.microsoft.com/office/powerpoint/2010/main" val="3484746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5E96A68-3453-D145-937F-B66DF50C1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Caption Error</a:t>
            </a:r>
            <a:br>
              <a:rPr lang="en-US" dirty="0"/>
            </a:br>
            <a:r>
              <a:rPr lang="en-US" sz="2400" dirty="0">
                <a:solidFill>
                  <a:schemeClr val="bg1"/>
                </a:solidFill>
              </a:rPr>
              <a:t>Table: South American Countries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6E40482-44FF-AC4D-AEB5-4804A39DF6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411649"/>
              </p:ext>
            </p:extLst>
          </p:nvPr>
        </p:nvGraphicFramePr>
        <p:xfrm>
          <a:off x="457199" y="1798320"/>
          <a:ext cx="7214652" cy="4556757"/>
        </p:xfrm>
        <a:graphic>
          <a:graphicData uri="http://schemas.openxmlformats.org/drawingml/2006/table">
            <a:tbl>
              <a:tblPr firstRow="1">
                <a:tableStyleId>{912C8C85-51F0-491E-9774-3900AFEF0FD7}</a:tableStyleId>
              </a:tblPr>
              <a:tblGrid>
                <a:gridCol w="2404884">
                  <a:extLst>
                    <a:ext uri="{9D8B030D-6E8A-4147-A177-3AD203B41FA5}">
                      <a16:colId xmlns:a16="http://schemas.microsoft.com/office/drawing/2014/main" val="917965506"/>
                    </a:ext>
                  </a:extLst>
                </a:gridCol>
                <a:gridCol w="2404884">
                  <a:extLst>
                    <a:ext uri="{9D8B030D-6E8A-4147-A177-3AD203B41FA5}">
                      <a16:colId xmlns:a16="http://schemas.microsoft.com/office/drawing/2014/main" val="3441733160"/>
                    </a:ext>
                  </a:extLst>
                </a:gridCol>
                <a:gridCol w="2404884">
                  <a:extLst>
                    <a:ext uri="{9D8B030D-6E8A-4147-A177-3AD203B41FA5}">
                      <a16:colId xmlns:a16="http://schemas.microsoft.com/office/drawing/2014/main" val="3751819285"/>
                    </a:ext>
                  </a:extLst>
                </a:gridCol>
              </a:tblGrid>
              <a:tr h="5305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Name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8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Population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8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Capital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91023"/>
                  </a:ext>
                </a:extLst>
              </a:tr>
              <a:tr h="5305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Argentina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43,847,430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Buenos Aires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868631"/>
                  </a:ext>
                </a:extLst>
              </a:tr>
              <a:tr h="8426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Bolivia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10,887,882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Sucre and La Paz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725017"/>
                  </a:ext>
                </a:extLst>
              </a:tr>
              <a:tr h="5305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Brazil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207,652,865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Brasília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462617"/>
                  </a:ext>
                </a:extLst>
              </a:tr>
              <a:tr h="5305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Chile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17,909,754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Santiago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779502"/>
                  </a:ext>
                </a:extLst>
              </a:tr>
              <a:tr h="5305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Deleted Rows</a:t>
                      </a:r>
                      <a:endParaRPr lang="en-US" sz="24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  <a:endParaRPr lang="en-US" sz="24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  <a:endParaRPr lang="en-US" sz="24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816570"/>
                  </a:ext>
                </a:extLst>
              </a:tr>
              <a:tr h="5305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Uruguay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3,444,006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Montevideo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142877"/>
                  </a:ext>
                </a:extLst>
              </a:tr>
              <a:tr h="5305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Venezuela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31,568,179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Caracas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91319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913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5E96A68-3453-D145-937F-B66DF50C1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Other Caption Error</a:t>
            </a:r>
            <a:br>
              <a:rPr lang="en-US" dirty="0"/>
            </a:br>
            <a:r>
              <a:rPr lang="en-US" sz="2400" dirty="0"/>
              <a:t>Merging 1st Row for Title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6E40482-44FF-AC4D-AEB5-4804A39DF6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957582"/>
              </p:ext>
            </p:extLst>
          </p:nvPr>
        </p:nvGraphicFramePr>
        <p:xfrm>
          <a:off x="457199" y="1798320"/>
          <a:ext cx="7214652" cy="4556757"/>
        </p:xfrm>
        <a:graphic>
          <a:graphicData uri="http://schemas.openxmlformats.org/drawingml/2006/table">
            <a:tbl>
              <a:tblPr firstRow="1">
                <a:tableStyleId>{912C8C85-51F0-491E-9774-3900AFEF0FD7}</a:tableStyleId>
              </a:tblPr>
              <a:tblGrid>
                <a:gridCol w="2404884">
                  <a:extLst>
                    <a:ext uri="{9D8B030D-6E8A-4147-A177-3AD203B41FA5}">
                      <a16:colId xmlns:a16="http://schemas.microsoft.com/office/drawing/2014/main" val="917965506"/>
                    </a:ext>
                  </a:extLst>
                </a:gridCol>
                <a:gridCol w="2404884">
                  <a:extLst>
                    <a:ext uri="{9D8B030D-6E8A-4147-A177-3AD203B41FA5}">
                      <a16:colId xmlns:a16="http://schemas.microsoft.com/office/drawing/2014/main" val="3441733160"/>
                    </a:ext>
                  </a:extLst>
                </a:gridCol>
                <a:gridCol w="2404884">
                  <a:extLst>
                    <a:ext uri="{9D8B030D-6E8A-4147-A177-3AD203B41FA5}">
                      <a16:colId xmlns:a16="http://schemas.microsoft.com/office/drawing/2014/main" val="3751819285"/>
                    </a:ext>
                  </a:extLst>
                </a:gridCol>
              </a:tblGrid>
              <a:tr h="53058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Countries of South America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8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8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5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91023"/>
                  </a:ext>
                </a:extLst>
              </a:tr>
              <a:tr h="5305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Population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Capital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868631"/>
                  </a:ext>
                </a:extLst>
              </a:tr>
              <a:tr h="8426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Argentina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43,847,430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Buenos Aires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725017"/>
                  </a:ext>
                </a:extLst>
              </a:tr>
              <a:tr h="5305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Bolivia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10,887,882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Sucre and La Paz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462617"/>
                  </a:ext>
                </a:extLst>
              </a:tr>
              <a:tr h="5305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Brazil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207,652,865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Brasília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779502"/>
                  </a:ext>
                </a:extLst>
              </a:tr>
              <a:tr h="5305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Chile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17,909,754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Santiago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816570"/>
                  </a:ext>
                </a:extLst>
              </a:tr>
              <a:tr h="5305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Uruguay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3,444,006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Montevideo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142877"/>
                  </a:ext>
                </a:extLst>
              </a:tr>
              <a:tr h="5305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Venezuela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31,568,179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Caracas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91319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528277"/>
      </p:ext>
    </p:extLst>
  </p:cSld>
  <p:clrMapOvr>
    <a:masterClrMapping/>
  </p:clrMapOvr>
</p:sld>
</file>

<file path=ppt/theme/theme1.xml><?xml version="1.0" encoding="utf-8"?>
<a:theme xmlns:a="http://schemas.openxmlformats.org/drawingml/2006/main" name="Accessibility">
  <a:themeElements>
    <a:clrScheme name="Custom 28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22488E"/>
      </a:hlink>
      <a:folHlink>
        <a:srgbClr val="522BAB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{5A6E1E51-FBCD-B448-AC6F-48907A1D2318}tf16401369</Template>
  <TotalTime>983</TotalTime>
  <Words>2196</Words>
  <Application>Microsoft Macintosh PowerPoint</Application>
  <PresentationFormat>On-screen Show (4:3)</PresentationFormat>
  <Paragraphs>955</Paragraphs>
  <Slides>41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Calibri</vt:lpstr>
      <vt:lpstr>Candara</vt:lpstr>
      <vt:lpstr>Century Gothic</vt:lpstr>
      <vt:lpstr>Verdana</vt:lpstr>
      <vt:lpstr>Wingdings</vt:lpstr>
      <vt:lpstr>Wingdings 2</vt:lpstr>
      <vt:lpstr>Accessibility</vt:lpstr>
      <vt:lpstr>Building and Re-Building Accessible Tables</vt:lpstr>
      <vt:lpstr>Outline</vt:lpstr>
      <vt:lpstr>Pros and Cons of Tables</vt:lpstr>
      <vt:lpstr>4 Table Rules (WCAG 2.0)</vt:lpstr>
      <vt:lpstr>Well Constructed HTML Table Macintosh Option Codes for Currency Symbols</vt:lpstr>
      <vt:lpstr>How this helps screen readers</vt:lpstr>
      <vt:lpstr>Complex Headers? Color names in 4 languages, 2 Romance &amp; 2 Celtic</vt:lpstr>
      <vt:lpstr>No Caption Error Table: South American Countries</vt:lpstr>
      <vt:lpstr>The Other Caption Error Merging 1st Row for Title</vt:lpstr>
      <vt:lpstr>Caption How-To</vt:lpstr>
      <vt:lpstr>SUMMARY / ALT Text?</vt:lpstr>
      <vt:lpstr>Use of SUMMARY Attribute Explain why symbol read “twice”</vt:lpstr>
      <vt:lpstr>No Table Heading Error Table: 10 Largest PA Cities</vt:lpstr>
      <vt:lpstr>PA Cities With Headings</vt:lpstr>
      <vt:lpstr>Header How-To</vt:lpstr>
      <vt:lpstr>Creative Formatting  Table: Phonetic Features in Spanish Vowels</vt:lpstr>
      <vt:lpstr>Creative Formatting of Borders/Cells Table: Phonetic Features in Spanish Vowels</vt:lpstr>
      <vt:lpstr>Careful with Color Coding Table: Mammal Types</vt:lpstr>
      <vt:lpstr>Supplement with Symbol Table: Mammal Types (X, has characteristic)  Some cells are blank</vt:lpstr>
      <vt:lpstr>Undoing Cell Merges</vt:lpstr>
      <vt:lpstr>Benefits to Un-Merges</vt:lpstr>
      <vt:lpstr>Table: U.S. States Why Merged Headers and Cells?</vt:lpstr>
      <vt:lpstr>U.S. States Revised Notes: P. Code=Postal Code;  1 means capital &amp; largest city are the same</vt:lpstr>
      <vt:lpstr>Table: Nutrients of Raw Sweet Peppers</vt:lpstr>
      <vt:lpstr>2 Tables: Nutrients of Peppers Macronutrients vs. Vitamins </vt:lpstr>
      <vt:lpstr>Table: Germanic Language Family</vt:lpstr>
      <vt:lpstr>West Germanic Family List</vt:lpstr>
      <vt:lpstr>Compressed Germanic Branch Table</vt:lpstr>
      <vt:lpstr>Showing Borders</vt:lpstr>
      <vt:lpstr>Backwards Germanic Language Table Note: d are local “dialectal” forms, not Standard local German</vt:lpstr>
      <vt:lpstr>Table: Random Parent Stats</vt:lpstr>
      <vt:lpstr>Solution 1: Consolidate Mean  &amp; Standard Deviation Data M = mean, SD = Standard Div</vt:lpstr>
      <vt:lpstr>Solution 2: 2 Table Solution, G7, G8, G9 = grades 7-8</vt:lpstr>
      <vt:lpstr>Table: Random Demographics</vt:lpstr>
      <vt:lpstr>Some Solutions Including pseudo merge, cells in cat rows are blank</vt:lpstr>
      <vt:lpstr>Pie Chart = Table (see WebAim) Slavic Languages in U.S.</vt:lpstr>
      <vt:lpstr>Data Table for Slavic Languages Source: U.S. Census</vt:lpstr>
      <vt:lpstr>Also a table Vowel  “Triangle” Chart</vt:lpstr>
      <vt:lpstr>Complex Headers? Color names in 4 languages, 2 Romance &amp; 2 Celtic</vt:lpstr>
      <vt:lpstr>My Solution R = Romance, C = Celtic</vt:lpstr>
      <vt:lpstr>Conclusions</vt:lpstr>
    </vt:vector>
  </TitlesOfParts>
  <Manager/>
  <Company/>
  <LinksUpToDate>false</LinksUpToDate>
  <SharedDoc>false</SharedDoc>
  <HyperlinkBase/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Re-Building Accessible Tables</dc:title>
  <dc:subject/>
  <dc:creator>Pyatt, Elizabeth J</dc:creator>
  <cp:keywords/>
  <dc:description/>
  <cp:lastModifiedBy>Pyatt, Elizabeth J</cp:lastModifiedBy>
  <cp:revision>63</cp:revision>
  <dcterms:created xsi:type="dcterms:W3CDTF">2018-03-05T21:14:46Z</dcterms:created>
  <dcterms:modified xsi:type="dcterms:W3CDTF">2018-07-13T14:55:06Z</dcterms:modified>
  <cp:category/>
</cp:coreProperties>
</file>