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0"/>
  </p:notesMasterIdLst>
  <p:sldIdLst>
    <p:sldId id="304" r:id="rId2"/>
    <p:sldId id="317" r:id="rId3"/>
    <p:sldId id="318" r:id="rId4"/>
    <p:sldId id="347" r:id="rId5"/>
    <p:sldId id="305" r:id="rId6"/>
    <p:sldId id="306" r:id="rId7"/>
    <p:sldId id="308" r:id="rId8"/>
    <p:sldId id="319" r:id="rId9"/>
    <p:sldId id="307" r:id="rId10"/>
    <p:sldId id="309" r:id="rId11"/>
    <p:sldId id="310" r:id="rId12"/>
    <p:sldId id="359" r:id="rId13"/>
    <p:sldId id="311" r:id="rId14"/>
    <p:sldId id="315" r:id="rId15"/>
    <p:sldId id="343" r:id="rId16"/>
    <p:sldId id="313" r:id="rId17"/>
    <p:sldId id="320" r:id="rId18"/>
    <p:sldId id="345" r:id="rId19"/>
    <p:sldId id="322" r:id="rId20"/>
    <p:sldId id="314" r:id="rId21"/>
    <p:sldId id="341" r:id="rId22"/>
    <p:sldId id="342" r:id="rId23"/>
    <p:sldId id="324" r:id="rId24"/>
    <p:sldId id="333" r:id="rId25"/>
    <p:sldId id="327" r:id="rId26"/>
    <p:sldId id="323" r:id="rId27"/>
    <p:sldId id="325" r:id="rId28"/>
    <p:sldId id="346" r:id="rId29"/>
    <p:sldId id="326" r:id="rId30"/>
    <p:sldId id="328" r:id="rId31"/>
    <p:sldId id="348" r:id="rId32"/>
    <p:sldId id="349" r:id="rId33"/>
    <p:sldId id="350" r:id="rId34"/>
    <p:sldId id="352" r:id="rId35"/>
    <p:sldId id="353" r:id="rId36"/>
    <p:sldId id="354" r:id="rId37"/>
    <p:sldId id="334" r:id="rId38"/>
    <p:sldId id="329" r:id="rId39"/>
    <p:sldId id="332" r:id="rId40"/>
    <p:sldId id="331" r:id="rId41"/>
    <p:sldId id="330" r:id="rId42"/>
    <p:sldId id="336" r:id="rId43"/>
    <p:sldId id="335" r:id="rId44"/>
    <p:sldId id="337" r:id="rId45"/>
    <p:sldId id="338" r:id="rId46"/>
    <p:sldId id="339" r:id="rId47"/>
    <p:sldId id="340" r:id="rId48"/>
    <p:sldId id="321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0C78"/>
    <a:srgbClr val="C00202"/>
    <a:srgbClr val="2A69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124" autoAdjust="0"/>
    <p:restoredTop sz="94660"/>
  </p:normalViewPr>
  <p:slideViewPr>
    <p:cSldViewPr snapToGrid="0" snapToObjects="1">
      <p:cViewPr>
        <p:scale>
          <a:sx n="99" d="100"/>
          <a:sy n="99" d="100"/>
        </p:scale>
        <p:origin x="-80" y="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4A670-F54B-3244-876A-C7E8F3034999}" type="datetimeFigureOut">
              <a:rPr lang="en-US" smtClean="0"/>
              <a:t>4/18/12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D2234-1E39-E942-BE10-FE11BB05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8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</a:t>
            </a:r>
          </a:p>
          <a:p>
            <a:r>
              <a:rPr lang="en-US" dirty="0" smtClean="0"/>
              <a:t>Headings = H1…H6 tags or equivalent</a:t>
            </a:r>
            <a:r>
              <a:rPr lang="en-US" baseline="0" dirty="0" smtClean="0"/>
              <a:t> in other docs</a:t>
            </a:r>
          </a:p>
          <a:p>
            <a:r>
              <a:rPr lang="en-US" baseline="0" dirty="0" smtClean="0"/>
              <a:t>Headers = Table Headers (TH tags) or top of page area (as embodied in HTML 5 HEADER tag). Yes, it’s confusing (and the two terms are often mixed)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D2234-1E39-E942-BE10-FE11BB0519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58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Adobe Connect</a:t>
            </a:r>
            <a:r>
              <a:rPr lang="en-US" baseline="0" dirty="0" smtClean="0"/>
              <a:t> Login page with CSS disabled. Headings remain intact.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D2234-1E39-E942-BE10-FE11BB05196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56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 –</a:t>
            </a:r>
            <a:r>
              <a:rPr lang="en-US" baseline="0" dirty="0" smtClean="0"/>
              <a:t> Headline “50 Frugal Finds”, items with blue line </a:t>
            </a:r>
            <a:r>
              <a:rPr lang="en-US" baseline="0" dirty="0" err="1" smtClean="0"/>
              <a:t>benearth</a:t>
            </a:r>
            <a:r>
              <a:rPr lang="en-US" baseline="0" dirty="0" smtClean="0"/>
              <a:t>. Hidden heading for tab menus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D2234-1E39-E942-BE10-FE11BB05196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4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r>
              <a:rPr lang="en-US" baseline="0" dirty="0" smtClean="0"/>
              <a:t> can’t make official recommendations, only suggestions.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D2234-1E39-E942-BE10-FE11BB05196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37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 for class: where does</a:t>
            </a:r>
            <a:r>
              <a:rPr lang="en-US" baseline="0" dirty="0" smtClean="0"/>
              <a:t> each “Here” link and “Read More” link go?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D2234-1E39-E942-BE10-FE11BB05196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65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Double colon found</a:t>
            </a:r>
            <a:r>
              <a:rPr lang="en-US" baseline="0" dirty="0" smtClean="0"/>
              <a:t> in WCAG template, but : or right arrow works (and recommended as option by Nielsen). &gt; recommended by some but not all JAWS users like hearing “greater than”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D2234-1E39-E942-BE10-FE11BB05196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D2234-1E39-E942-BE10-FE11BB05196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791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Problems: No header row. First</a:t>
            </a:r>
            <a:r>
              <a:rPr lang="en-US" baseline="0" dirty="0" smtClean="0"/>
              <a:t> row is 2 merged cells.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D2234-1E39-E942-BE10-FE11BB05196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263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Purple tab is a styled</a:t>
            </a:r>
            <a:r>
              <a:rPr lang="en-US" baseline="0" dirty="0" smtClean="0"/>
              <a:t> Caption tag with CSS3 rounded Border. Looks OK even without </a:t>
            </a:r>
            <a:r>
              <a:rPr lang="en-US" baseline="0" smtClean="0"/>
              <a:t>rounded border.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D2234-1E39-E942-BE10-FE11BB05196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346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r>
              <a:rPr lang="en-US" baseline="0" dirty="0" smtClean="0"/>
              <a:t> – Headers and captions yes, but not all rows have headers. Also many rows have merged cells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D2234-1E39-E942-BE10-FE11BB05196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954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Row headers added. Each table has a caption to indicate tense.  English translation of verb added also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D2234-1E39-E942-BE10-FE11BB05196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19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presentation won’t cover video much due to time. Caption group with Pat </a:t>
            </a:r>
            <a:r>
              <a:rPr lang="en-US" baseline="0" dirty="0" err="1" smtClean="0"/>
              <a:t>Besong</a:t>
            </a:r>
            <a:r>
              <a:rPr lang="en-US" baseline="0" dirty="0" smtClean="0"/>
              <a:t>, Bill Welsh, Mike Brooks, Matt </a:t>
            </a:r>
            <a:r>
              <a:rPr lang="en-US" baseline="0" dirty="0" err="1" smtClean="0"/>
              <a:t>Barkau</a:t>
            </a:r>
            <a:r>
              <a:rPr lang="en-US" baseline="0" dirty="0" smtClean="0"/>
              <a:t> have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D2234-1E39-E942-BE10-FE11BB0519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878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Second</a:t>
            </a:r>
            <a:r>
              <a:rPr lang="en-US" baseline="0" dirty="0" smtClean="0"/>
              <a:t> option – “Search this site” in </a:t>
            </a:r>
            <a:r>
              <a:rPr lang="en-US" baseline="0" dirty="0" err="1" smtClean="0"/>
              <a:t>Labek</a:t>
            </a:r>
            <a:r>
              <a:rPr lang="en-US" baseline="0" dirty="0" smtClean="0"/>
              <a:t>, then field, then Search button.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D2234-1E39-E942-BE10-FE11BB05196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732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second</a:t>
            </a:r>
            <a:r>
              <a:rPr lang="en-US" baseline="0" dirty="0" smtClean="0"/>
              <a:t> option, </a:t>
            </a:r>
            <a:r>
              <a:rPr lang="en-US" dirty="0" smtClean="0"/>
              <a:t>JAWS</a:t>
            </a:r>
            <a:r>
              <a:rPr lang="en-US" baseline="0" dirty="0" smtClean="0"/>
              <a:t> users have to select an action first, then determine which blog entry the action applies to, then has to return to Go button</a:t>
            </a:r>
          </a:p>
          <a:p>
            <a:r>
              <a:rPr lang="en-US" baseline="0" dirty="0" smtClean="0"/>
              <a:t>Sighted users probably select entries, then action, then Go.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D2234-1E39-E942-BE10-FE11BB05196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492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Netflix allows you to switch movie order in queue</a:t>
            </a:r>
            <a:r>
              <a:rPr lang="en-US" baseline="0" dirty="0" smtClean="0"/>
              <a:t> in a text box (but also allows drag and drop)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D2234-1E39-E942-BE10-FE11BB05196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482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Error form indicates which fields</a:t>
            </a:r>
            <a:r>
              <a:rPr lang="en-US" baseline="0" dirty="0" smtClean="0"/>
              <a:t> needs to be filled and that you must click to agree to usage terms.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D2234-1E39-E942-BE10-FE11BB05196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90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 page for TWT Certificate program – http://</a:t>
            </a:r>
            <a:r>
              <a:rPr lang="en-US" dirty="0" err="1" smtClean="0"/>
              <a:t>ets.tlt.psu.edu</a:t>
            </a:r>
            <a:r>
              <a:rPr lang="en-US" dirty="0" smtClean="0"/>
              <a:t>/</a:t>
            </a:r>
            <a:r>
              <a:rPr lang="en-US" dirty="0" err="1" smtClean="0"/>
              <a:t>twt</a:t>
            </a:r>
            <a:r>
              <a:rPr lang="en-US" dirty="0" smtClean="0"/>
              <a:t>/</a:t>
            </a:r>
            <a:br>
              <a:rPr lang="en-US" dirty="0" smtClean="0"/>
            </a:br>
            <a:r>
              <a:rPr lang="en-US" dirty="0" smtClean="0"/>
              <a:t>Images in PPT have ALT text. Right click </a:t>
            </a:r>
            <a:r>
              <a:rPr lang="en-US" baseline="0" dirty="0" smtClean="0"/>
              <a:t> image, select Format then Alt text to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D2234-1E39-E942-BE10-FE11BB0519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1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Credit cards ALT text – should identify brands, not just say “Credit card image” or “Forms of payment”</a:t>
            </a:r>
          </a:p>
          <a:p>
            <a:r>
              <a:rPr lang="en-US" dirty="0" smtClean="0"/>
              <a:t>BJC Sesame Street Live – Something like “Elmo</a:t>
            </a:r>
            <a:r>
              <a:rPr lang="en-US" baseline="0" dirty="0" smtClean="0"/>
              <a:t> receiving Penn State T shirt”</a:t>
            </a:r>
          </a:p>
          <a:p>
            <a:r>
              <a:rPr lang="en-US" baseline="0" dirty="0" smtClean="0"/>
              <a:t>Crystal (Technical)  – if technical info needed, get from instructor/researcher</a:t>
            </a:r>
          </a:p>
          <a:p>
            <a:r>
              <a:rPr lang="en-US" baseline="0" dirty="0" smtClean="0"/>
              <a:t>Crystal (news story) – something like “Pyrite crystal appears to be 3 </a:t>
            </a:r>
            <a:r>
              <a:rPr lang="en-US" baseline="0" dirty="0" err="1" smtClean="0"/>
              <a:t>metalic</a:t>
            </a:r>
            <a:r>
              <a:rPr lang="en-US" baseline="0" dirty="0" smtClean="0"/>
              <a:t> cubes merging” or BLANK Alt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D2234-1E39-E942-BE10-FE11BB0519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01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</a:t>
            </a:r>
            <a:r>
              <a:rPr lang="en-US" baseline="0" dirty="0" smtClean="0"/>
              <a:t> page http://</a:t>
            </a:r>
            <a:r>
              <a:rPr lang="en-US" baseline="0" dirty="0" err="1" smtClean="0"/>
              <a:t>ets.tlt.psu.edu</a:t>
            </a:r>
            <a:r>
              <a:rPr lang="en-US" baseline="0" dirty="0" smtClean="0"/>
              <a:t>/</a:t>
            </a:r>
            <a:r>
              <a:rPr lang="en-US" baseline="0" dirty="0" err="1" smtClean="0"/>
              <a:t>twt</a:t>
            </a:r>
            <a:r>
              <a:rPr lang="en-US" baseline="0" dirty="0" smtClean="0"/>
              <a:t>/</a:t>
            </a:r>
            <a:r>
              <a:rPr lang="en-US" baseline="0" dirty="0" err="1" smtClean="0"/>
              <a:t>porOrganization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D2234-1E39-E942-BE10-FE11BB0519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25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HTML 5 deprecating LONGDESC because only screen reader users benefit. However, JAWS would probably continue</a:t>
            </a:r>
            <a:r>
              <a:rPr lang="en-US" baseline="0" dirty="0" smtClean="0"/>
              <a:t> to support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D2234-1E39-E942-BE10-FE11BB0519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66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ets.tlt.psu.edu</a:t>
            </a:r>
            <a:r>
              <a:rPr lang="en-US" dirty="0" smtClean="0"/>
              <a:t>/</a:t>
            </a:r>
            <a:r>
              <a:rPr lang="en-US" dirty="0" err="1" smtClean="0"/>
              <a:t>twt</a:t>
            </a:r>
            <a:r>
              <a:rPr lang="en-US" dirty="0" smtClean="0"/>
              <a:t>/</a:t>
            </a:r>
            <a:r>
              <a:rPr lang="en-US" dirty="0" err="1" smtClean="0"/>
              <a:t>porOrganization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D2234-1E39-E942-BE10-FE11BB0519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00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CMS note – template</a:t>
            </a:r>
            <a:r>
              <a:rPr lang="en-US" baseline="0" dirty="0" smtClean="0"/>
              <a:t> makers can provide appropriate templates, but may need to train content providers on which headings to 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D2234-1E39-E942-BE10-FE11BB05196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85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Adobe Connect Login page with</a:t>
            </a:r>
            <a:r>
              <a:rPr lang="en-US" baseline="0" dirty="0" smtClean="0"/>
              <a:t> headings labeled. </a:t>
            </a:r>
            <a:r>
              <a:rPr lang="en-US" dirty="0" smtClean="0"/>
              <a:t>Image based on WAVE</a:t>
            </a:r>
            <a:r>
              <a:rPr lang="en-US" baseline="0" dirty="0" smtClean="0"/>
              <a:t> Firefox toolbar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D2234-1E39-E942-BE10-FE11BB05196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11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D927318-E334-F94C-B32E-BC5CD02CBBD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6416" y="5103864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2400" kern="1200">
                <a:solidFill>
                  <a:srgbClr val="2A6940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6416" y="293906"/>
            <a:ext cx="5458968" cy="3861235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b="1" i="0" kern="1200">
                <a:solidFill>
                  <a:schemeClr val="tx1"/>
                </a:solidFill>
                <a:latin typeface="Century Schoolbook"/>
                <a:ea typeface="+mj-ea"/>
                <a:cs typeface="Century Schoolbook"/>
              </a:defRPr>
            </a:lvl1pPr>
          </a:lstStyle>
          <a:p>
            <a:r>
              <a:rPr lang="en-US" dirty="0" smtClean="0"/>
              <a:t>Accessibility: Working the Training Challenge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C5B-3C38-064D-9AAC-5A40A88B43AA}" type="datetimeFigureOut">
              <a:rPr lang="en-US" smtClean="0"/>
              <a:t>4/18/12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56494" y="361016"/>
            <a:ext cx="506506" cy="3577083"/>
          </a:xfrm>
          <a:prstGeom prst="rect">
            <a:avLst/>
          </a:prstGeom>
        </p:spPr>
        <p:txBody>
          <a:bodyPr/>
          <a:lstStyle/>
          <a:p>
            <a:fld id="{2D927318-E334-F94C-B32E-BC5CD02CBBD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i="0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C5B-3C38-064D-9AAC-5A40A88B43AA}" type="datetimeFigureOut">
              <a:rPr lang="en-US" smtClean="0"/>
              <a:t>4/18/12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21336" y="159457"/>
            <a:ext cx="506506" cy="267540"/>
          </a:xfrm>
          <a:prstGeom prst="rect">
            <a:avLst/>
          </a:prstGeom>
        </p:spPr>
        <p:txBody>
          <a:bodyPr/>
          <a:lstStyle/>
          <a:p>
            <a:fld id="{2D927318-E334-F94C-B32E-BC5CD02CBBD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>
            <a:lvl1pPr>
              <a:defRPr i="0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C5B-3C38-064D-9AAC-5A40A88B43AA}" type="datetimeFigureOut">
              <a:rPr lang="en-US" smtClean="0"/>
              <a:t>4/18/12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56494" y="361016"/>
            <a:ext cx="506506" cy="3577083"/>
          </a:xfrm>
          <a:prstGeom prst="rect">
            <a:avLst/>
          </a:prstGeom>
        </p:spPr>
        <p:txBody>
          <a:bodyPr/>
          <a:lstStyle/>
          <a:p>
            <a:fld id="{2D927318-E334-F94C-B32E-BC5CD02CB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C5B-3C38-064D-9AAC-5A40A88B43AA}" type="datetimeFigureOut">
              <a:rPr lang="en-US" smtClean="0"/>
              <a:t>4/18/12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56494" y="361016"/>
            <a:ext cx="506506" cy="3577083"/>
          </a:xfrm>
          <a:prstGeom prst="rect">
            <a:avLst/>
          </a:prstGeom>
        </p:spPr>
        <p:txBody>
          <a:bodyPr/>
          <a:lstStyle/>
          <a:p>
            <a:fld id="{2D927318-E334-F94C-B32E-BC5CD02CB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C5B-3C38-064D-9AAC-5A40A88B43AA}" type="datetimeFigureOut">
              <a:rPr lang="en-US" smtClean="0"/>
              <a:t>4/18/12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56494" y="361016"/>
            <a:ext cx="506506" cy="3577083"/>
          </a:xfrm>
          <a:prstGeom prst="rect">
            <a:avLst/>
          </a:prstGeom>
        </p:spPr>
        <p:txBody>
          <a:bodyPr/>
          <a:lstStyle/>
          <a:p>
            <a:fld id="{2D927318-E334-F94C-B32E-BC5CD02CB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EA10FC5B-3C38-064D-9AAC-5A40A88B43AA}" type="datetimeFigureOut">
              <a:rPr lang="en-US" smtClean="0"/>
              <a:t>4/18/12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56494" y="361016"/>
            <a:ext cx="506506" cy="3577083"/>
          </a:xfrm>
          <a:prstGeom prst="rect">
            <a:avLst/>
          </a:prstGeom>
        </p:spPr>
        <p:txBody>
          <a:bodyPr/>
          <a:lstStyle/>
          <a:p>
            <a:fld id="{2D927318-E334-F94C-B32E-BC5CD02CBBD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59982" y="990600"/>
            <a:ext cx="3216798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C5B-3C38-064D-9AAC-5A40A88B43AA}" type="datetimeFigureOut">
              <a:rPr lang="en-US" smtClean="0"/>
              <a:t>4/18/12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56494" y="361016"/>
            <a:ext cx="506506" cy="3577083"/>
          </a:xfrm>
          <a:prstGeom prst="rect">
            <a:avLst/>
          </a:prstGeom>
        </p:spPr>
        <p:txBody>
          <a:bodyPr/>
          <a:lstStyle/>
          <a:p>
            <a:fld id="{2D927318-E334-F94C-B32E-BC5CD02CB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C5B-3C38-064D-9AAC-5A40A88B43AA}" type="datetimeFigureOut">
              <a:rPr lang="en-US" smtClean="0"/>
              <a:t>4/18/12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56494" y="361016"/>
            <a:ext cx="506506" cy="3577083"/>
          </a:xfrm>
          <a:prstGeom prst="rect">
            <a:avLst/>
          </a:prstGeom>
        </p:spPr>
        <p:txBody>
          <a:bodyPr/>
          <a:lstStyle/>
          <a:p>
            <a:fld id="{2D927318-E334-F94C-B32E-BC5CD02CBBD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C5B-3C38-064D-9AAC-5A40A88B43AA}" type="datetimeFigureOut">
              <a:rPr lang="en-US" smtClean="0"/>
              <a:t>4/18/12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361016"/>
            <a:ext cx="506506" cy="3577083"/>
          </a:xfrm>
          <a:prstGeom prst="rect">
            <a:avLst/>
          </a:prstGeom>
        </p:spPr>
        <p:txBody>
          <a:bodyPr/>
          <a:lstStyle/>
          <a:p>
            <a:fld id="{2D927318-E334-F94C-B32E-BC5CD02CB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C5B-3C38-064D-9AAC-5A40A88B43AA}" type="datetimeFigureOut">
              <a:rPr lang="en-US" smtClean="0"/>
              <a:t>4/18/12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361016"/>
            <a:ext cx="506506" cy="3577083"/>
          </a:xfrm>
          <a:prstGeom prst="rect">
            <a:avLst/>
          </a:prstGeom>
        </p:spPr>
        <p:txBody>
          <a:bodyPr/>
          <a:lstStyle/>
          <a:p>
            <a:fld id="{2D927318-E334-F94C-B32E-BC5CD02CB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EA10FC5B-3C38-064D-9AAC-5A40A88B43AA}" type="datetimeFigureOut">
              <a:rPr lang="en-US" smtClean="0"/>
              <a:t>4/18/12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361016"/>
            <a:ext cx="506506" cy="3577083"/>
          </a:xfrm>
          <a:prstGeom prst="rect">
            <a:avLst/>
          </a:prstGeom>
        </p:spPr>
        <p:txBody>
          <a:bodyPr/>
          <a:lstStyle/>
          <a:p>
            <a:fld id="{2D927318-E334-F94C-B32E-BC5CD02CB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764306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EA10FC5B-3C38-064D-9AAC-5A40A88B43AA}" type="datetimeFigureOut">
              <a:rPr lang="en-US" smtClean="0"/>
              <a:t>4/18/12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D927318-E334-F94C-B32E-BC5CD02CBBD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EA10FC5B-3C38-064D-9AAC-5A40A88B43AA}" type="datetimeFigureOut">
              <a:rPr lang="en-US" smtClean="0"/>
              <a:t>4/18/12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  <a:prstGeom prst="rect">
            <a:avLst/>
          </a:prstGeom>
        </p:spPr>
        <p:txBody>
          <a:bodyPr/>
          <a:lstStyle/>
          <a:p>
            <a:fld id="{2D927318-E334-F94C-B32E-BC5CD02CBBD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EA10FC5B-3C38-064D-9AAC-5A40A88B43AA}" type="datetimeFigureOut">
              <a:rPr lang="en-US" smtClean="0"/>
              <a:t>4/18/12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361016"/>
            <a:ext cx="506506" cy="3577083"/>
          </a:xfrm>
          <a:prstGeom prst="rect">
            <a:avLst/>
          </a:prstGeom>
        </p:spPr>
        <p:txBody>
          <a:bodyPr/>
          <a:lstStyle/>
          <a:p>
            <a:fld id="{2D927318-E334-F94C-B32E-BC5CD02CB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dirty="0" smtClean="0"/>
              <a:t>Click to edit </a:t>
            </a:r>
            <a:r>
              <a:rPr lang="en-US" dirty="0" err="1" smtClean="0"/>
              <a:t>Mastr</a:t>
            </a:r>
            <a:r>
              <a:rPr lang="en-US" dirty="0" smtClean="0"/>
              <a:t>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  <a:prstGeom prst="rect">
            <a:avLst/>
          </a:prstGeom>
        </p:spPr>
        <p:txBody>
          <a:bodyPr/>
          <a:lstStyle/>
          <a:p>
            <a:fld id="{2D927318-E334-F94C-B32E-BC5CD02CBBD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C5B-3C38-064D-9AAC-5A40A88B43AA}" type="datetimeFigureOut">
              <a:rPr lang="en-US" smtClean="0"/>
              <a:t>4/18/12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56494" y="361016"/>
            <a:ext cx="506506" cy="3577083"/>
          </a:xfrm>
          <a:prstGeom prst="rect">
            <a:avLst/>
          </a:prstGeom>
        </p:spPr>
        <p:txBody>
          <a:bodyPr/>
          <a:lstStyle/>
          <a:p>
            <a:fld id="{2D927318-E334-F94C-B32E-BC5CD02CB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C5B-3C38-064D-9AAC-5A40A88B43AA}" type="datetimeFigureOut">
              <a:rPr lang="en-US" smtClean="0"/>
              <a:t>4/18/12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56494" y="361016"/>
            <a:ext cx="506506" cy="3577083"/>
          </a:xfrm>
          <a:prstGeom prst="rect">
            <a:avLst/>
          </a:prstGeom>
        </p:spPr>
        <p:txBody>
          <a:bodyPr/>
          <a:lstStyle/>
          <a:p>
            <a:fld id="{2D927318-E334-F94C-B32E-BC5CD02CB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C5B-3C38-064D-9AAC-5A40A88B43AA}" type="datetimeFigureOut">
              <a:rPr lang="en-US" smtClean="0"/>
              <a:t>4/18/12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56494" y="361016"/>
            <a:ext cx="506506" cy="3577083"/>
          </a:xfrm>
          <a:prstGeom prst="rect">
            <a:avLst/>
          </a:prstGeom>
        </p:spPr>
        <p:txBody>
          <a:bodyPr/>
          <a:lstStyle/>
          <a:p>
            <a:fld id="{2D927318-E334-F94C-B32E-BC5CD02CBBD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375624"/>
            <a:ext cx="7201823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71024"/>
            <a:ext cx="7201823" cy="45504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7877" y="6350169"/>
            <a:ext cx="886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A10FC5B-3C38-064D-9AAC-5A40A88B43AA}" type="datetimeFigureOut">
              <a:rPr lang="en-US" smtClean="0"/>
              <a:t>4/18/12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392" y="6356350"/>
            <a:ext cx="2852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LING 448, Fall 2011, Elizabeth J. Pyatt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6604" y="6350169"/>
            <a:ext cx="373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A4848-AC2B-3042-9485-9462FFB65D2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mix_and_match_logo-1.png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476" y="375624"/>
            <a:ext cx="1033173" cy="55752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3600" b="1" i="0" kern="1200" dirty="0">
          <a:solidFill>
            <a:schemeClr val="tx1"/>
          </a:solidFill>
          <a:latin typeface="Century Schoolbook"/>
          <a:ea typeface="+mj-ea"/>
          <a:cs typeface="Century Schoolbook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rgbClr val="2A6940"/>
        </a:buClr>
        <a:buSzPct val="100000"/>
        <a:buFont typeface="Wingdings" charset="2"/>
        <a:buChar char="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rgbClr val="000090"/>
        </a:buClr>
        <a:buSzPct val="100000"/>
        <a:buFont typeface="Wingdings" charset="2"/>
        <a:buChar char="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ncam.wgbh.org/experience_learn/educational_media/stemdx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ets.tlt.psu.edu/twt/porOrganization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ccessibility.psu.edu" TargetMode="External"/><Relationship Id="rId4" Type="http://schemas.openxmlformats.org/officeDocument/2006/relationships/hyperlink" Target="http://equity.psu.edu/ods" TargetMode="External"/><Relationship Id="rId5" Type="http://schemas.openxmlformats.org/officeDocument/2006/relationships/hyperlink" Target="http://clc.its.psu.edu/assistive/" TargetMode="External"/><Relationship Id="rId6" Type="http://schemas.openxmlformats.org/officeDocument/2006/relationships/hyperlink" Target="http://www.webaim.org" TargetMode="External"/><Relationship Id="rId7" Type="http://schemas.openxmlformats.org/officeDocument/2006/relationships/hyperlink" Target="http://equity.psu.edu/ods/dir/students" TargetMode="External"/><Relationship Id="rId8" Type="http://schemas.openxmlformats.org/officeDocument/2006/relationships/hyperlink" Target="http://www.libraries.psu.edu/psul/diversity/room/archives/justasiam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accessibility.psu.edu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ccessibility.psu.edu/tablecomplex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accessibility.psu.edu/video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tlt.psu.edu/projects/accessibilitydemo/DW/tablefix2.html" TargetMode="External"/><Relationship Id="rId4" Type="http://schemas.openxmlformats.org/officeDocument/2006/relationships/hyperlink" Target="http://blogs.tlt.psu.edu/projects/accessibilitydemo/DW/tablefix3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logs.tlt.psu.edu/projects/accessibilitydemo/DW/tablefix1.html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tlt.psu.edu/projects/accessibilitydemo/DW/formsreqerror.html" TargetMode="External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addons.mozilla.org/en-US/firefox/addon/accessibility-evaluation-toolb/" TargetMode="External"/><Relationship Id="rId4" Type="http://schemas.openxmlformats.org/officeDocument/2006/relationships/hyperlink" Target="https://addons.mozilla.org/en-US/firefox/addon/juicy-studio-accessibility-too/" TargetMode="External"/><Relationship Id="rId5" Type="http://schemas.openxmlformats.org/officeDocument/2006/relationships/hyperlink" Target="http://jimthatcher.com/favelets/" TargetMode="External"/><Relationship Id="rId6" Type="http://schemas.openxmlformats.org/officeDocument/2006/relationships/hyperlink" Target="http://accessibility.psu.edu/headings" TargetMode="External"/><Relationship Id="rId7" Type="http://schemas.openxmlformats.org/officeDocument/2006/relationships/hyperlink" Target="http://accessibillity.psu.edu/linktext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ave.webaim.org/toolbar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ccessibility.psu.edu/imag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Elizabeth Pyatt, ejp10@psu.edu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Accessibility Blockers &amp; How to Address them</a:t>
            </a:r>
            <a:br>
              <a:rPr lang="en-US" dirty="0" smtClean="0"/>
            </a:br>
            <a:r>
              <a:rPr lang="en-US" dirty="0" smtClean="0"/>
              <a:t>(Politely)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292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79587"/>
            <a:ext cx="7201823" cy="595031"/>
          </a:xfrm>
        </p:spPr>
        <p:txBody>
          <a:bodyPr/>
          <a:lstStyle/>
          <a:p>
            <a:r>
              <a:rPr lang="en-US" dirty="0" smtClean="0"/>
              <a:t>Complex Images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199" y="774618"/>
            <a:ext cx="6508377" cy="484027"/>
          </a:xfrm>
        </p:spPr>
        <p:txBody>
          <a:bodyPr/>
          <a:lstStyle/>
          <a:p>
            <a:r>
              <a:rPr lang="en-US" dirty="0" smtClean="0"/>
              <a:t>Example Website Architecture Map</a:t>
            </a:r>
            <a:endParaRPr lang="en-US" dirty="0"/>
          </a:p>
        </p:txBody>
      </p:sp>
      <p:pic>
        <p:nvPicPr>
          <p:cNvPr id="3" name="Picture 2" descr="Sample page set for teaching with technology portfolio. Details on http://ets.tlt.psu.edu/twt/porOrganiza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360908"/>
            <a:ext cx="5277446" cy="509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20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71023"/>
            <a:ext cx="6508377" cy="47813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“Long Description”/D-Link</a:t>
            </a:r>
          </a:p>
          <a:p>
            <a:pPr lvl="1"/>
            <a:r>
              <a:rPr lang="en-US" dirty="0" smtClean="0"/>
              <a:t>Separate file with description just for those on screen readers</a:t>
            </a:r>
          </a:p>
          <a:p>
            <a:pPr lvl="2"/>
            <a:r>
              <a:rPr lang="en-US" dirty="0" smtClean="0"/>
              <a:t>HTML5 deprecating “</a:t>
            </a:r>
            <a:r>
              <a:rPr lang="en-US" dirty="0" err="1" smtClean="0"/>
              <a:t>longdesc</a:t>
            </a:r>
            <a:r>
              <a:rPr lang="en-US" dirty="0" smtClean="0"/>
              <a:t>” </a:t>
            </a:r>
          </a:p>
          <a:p>
            <a:r>
              <a:rPr lang="en-US" dirty="0" smtClean="0"/>
              <a:t>Describe for everyone</a:t>
            </a:r>
          </a:p>
          <a:p>
            <a:pPr lvl="1"/>
            <a:r>
              <a:rPr lang="en-US" dirty="0" smtClean="0"/>
              <a:t>ALT tag points to appropriate section of text</a:t>
            </a:r>
          </a:p>
          <a:p>
            <a:pPr lvl="2"/>
            <a:r>
              <a:rPr lang="en-US" dirty="0" smtClean="0"/>
              <a:t>E.g. </a:t>
            </a:r>
            <a:r>
              <a:rPr lang="en-US" dirty="0" smtClean="0">
                <a:solidFill>
                  <a:srgbClr val="B40C78"/>
                </a:solidFill>
              </a:rPr>
              <a:t>ALT=</a:t>
            </a:r>
            <a:r>
              <a:rPr lang="en-US" dirty="0" smtClean="0"/>
              <a:t>“Website concept map. See outline following for details”</a:t>
            </a:r>
          </a:p>
          <a:p>
            <a:pPr lvl="1"/>
            <a:r>
              <a:rPr lang="en-US" dirty="0" smtClean="0"/>
              <a:t>Everyone can view description</a:t>
            </a:r>
          </a:p>
          <a:p>
            <a:pPr lvl="2"/>
            <a:r>
              <a:rPr lang="en-US" dirty="0" smtClean="0"/>
              <a:t>Not all sighted users process visuals with same degree of ease</a:t>
            </a:r>
            <a:endParaRPr lang="en-US" b="0" dirty="0" smtClean="0"/>
          </a:p>
          <a:p>
            <a:pPr lvl="1"/>
            <a:r>
              <a:rPr lang="en-US" dirty="0" smtClean="0"/>
              <a:t>NCAM STEM Diagrams</a:t>
            </a:r>
          </a:p>
          <a:p>
            <a:pPr lvl="2"/>
            <a:r>
              <a:rPr lang="en-US" b="0" dirty="0">
                <a:hlinkClick r:id="rId3"/>
              </a:rPr>
              <a:t>http://</a:t>
            </a:r>
            <a:r>
              <a:rPr lang="en-US" b="0" dirty="0" err="1">
                <a:hlinkClick r:id="rId3"/>
              </a:rPr>
              <a:t>ncam.wgbh.org</a:t>
            </a:r>
            <a:r>
              <a:rPr lang="en-US" b="0" dirty="0">
                <a:hlinkClick r:id="rId3"/>
              </a:rPr>
              <a:t>/</a:t>
            </a:r>
            <a:r>
              <a:rPr lang="en-US" b="0" dirty="0" err="1">
                <a:hlinkClick r:id="rId3"/>
              </a:rPr>
              <a:t>experience_learn</a:t>
            </a:r>
            <a:r>
              <a:rPr lang="en-US" b="0" dirty="0">
                <a:hlinkClick r:id="rId3"/>
              </a:rPr>
              <a:t>/</a:t>
            </a:r>
            <a:r>
              <a:rPr lang="en-US" b="0" dirty="0" err="1">
                <a:hlinkClick r:id="rId3"/>
              </a:rPr>
              <a:t>educational_media</a:t>
            </a:r>
            <a:r>
              <a:rPr lang="en-US" b="0" dirty="0">
                <a:hlinkClick r:id="rId3"/>
              </a:rPr>
              <a:t>/</a:t>
            </a:r>
            <a:r>
              <a:rPr lang="en-US" b="0" dirty="0" err="1">
                <a:hlinkClick r:id="rId3"/>
              </a:rPr>
              <a:t>stemdx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0230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Map Image as </a:t>
            </a:r>
            <a:br>
              <a:rPr lang="en-US" dirty="0" smtClean="0"/>
            </a:br>
            <a:r>
              <a:rPr lang="en-US" dirty="0" smtClean="0"/>
              <a:t>Text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Teaching </a:t>
            </a:r>
            <a:r>
              <a:rPr lang="en-US" dirty="0" smtClean="0"/>
              <a:t>Philosophy</a:t>
            </a:r>
            <a:endParaRPr lang="en-US" b="0" dirty="0"/>
          </a:p>
          <a:p>
            <a:pPr lvl="1"/>
            <a:r>
              <a:rPr lang="en-US" b="0" dirty="0" smtClean="0"/>
              <a:t>Teaching Section</a:t>
            </a:r>
          </a:p>
          <a:p>
            <a:pPr lvl="1"/>
            <a:r>
              <a:rPr lang="en-US" b="0" dirty="0" smtClean="0"/>
              <a:t>Courses </a:t>
            </a:r>
            <a:r>
              <a:rPr lang="en-US" b="0" dirty="0"/>
              <a:t>Taught (can include course descriptions and syllabi</a:t>
            </a:r>
            <a:r>
              <a:rPr lang="en-US" b="0" dirty="0" smtClean="0"/>
              <a:t>)</a:t>
            </a:r>
          </a:p>
          <a:p>
            <a:pPr lvl="1"/>
            <a:r>
              <a:rPr lang="en-US" b="0" dirty="0" smtClean="0"/>
              <a:t>Teaching </a:t>
            </a:r>
            <a:r>
              <a:rPr lang="en-US" b="0" dirty="0"/>
              <a:t>Awards and </a:t>
            </a:r>
            <a:r>
              <a:rPr lang="en-US" b="0" dirty="0" smtClean="0"/>
              <a:t>Publications</a:t>
            </a:r>
          </a:p>
          <a:p>
            <a:pPr lvl="1"/>
            <a:r>
              <a:rPr lang="en-US" dirty="0" smtClean="0"/>
              <a:t>Teaching </a:t>
            </a:r>
            <a:r>
              <a:rPr lang="en-US" dirty="0"/>
              <a:t>with Technology Samples</a:t>
            </a:r>
            <a:endParaRPr lang="en-US" b="0" dirty="0"/>
          </a:p>
          <a:p>
            <a:r>
              <a:rPr lang="en-US" dirty="0" smtClean="0"/>
              <a:t>Samples</a:t>
            </a:r>
            <a:endParaRPr lang="en-US" b="0" dirty="0"/>
          </a:p>
          <a:p>
            <a:pPr lvl="1"/>
            <a:r>
              <a:rPr lang="en-US" dirty="0"/>
              <a:t>Course in which it was used</a:t>
            </a:r>
          </a:p>
          <a:p>
            <a:pPr lvl="1"/>
            <a:r>
              <a:rPr lang="en-US" dirty="0"/>
              <a:t>Teaching goal of the sample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+mj-lt"/>
                <a:ea typeface="Lucida Grande"/>
                <a:cs typeface="Lucida Grande"/>
              </a:rPr>
              <a:t>captures or actual document (graphics, audio, video,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Lucida Grande"/>
                <a:cs typeface="Lucida Grande"/>
              </a:rPr>
              <a:t>Powerpoint</a:t>
            </a:r>
            <a:r>
              <a:rPr lang="en-US" dirty="0">
                <a:solidFill>
                  <a:srgbClr val="000000"/>
                </a:solidFill>
                <a:latin typeface="+mj-lt"/>
                <a:ea typeface="Lucida Grande"/>
                <a:cs typeface="Lucida Grande"/>
              </a:rPr>
              <a:t>)</a:t>
            </a:r>
            <a:endParaRPr lang="en-US" b="1" dirty="0">
              <a:latin typeface="+mj-lt"/>
            </a:endParaRPr>
          </a:p>
          <a:p>
            <a:r>
              <a:rPr lang="en-US" dirty="0" smtClean="0"/>
              <a:t>Reflections </a:t>
            </a:r>
            <a:r>
              <a:rPr lang="en-US" dirty="0"/>
              <a:t>on how technologies </a:t>
            </a:r>
            <a:r>
              <a:rPr lang="en-US" dirty="0" smtClean="0"/>
              <a:t>worked</a:t>
            </a:r>
          </a:p>
          <a:p>
            <a:r>
              <a:rPr lang="en-US" dirty="0" err="1" smtClean="0"/>
              <a:t>Orginal</a:t>
            </a:r>
            <a:r>
              <a:rPr lang="en-US" dirty="0" smtClean="0"/>
              <a:t> page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err="1">
                <a:hlinkClick r:id="rId3"/>
              </a:rPr>
              <a:t>ets.tlt.psu.edu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twt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porOrganization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92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Page/Documents Titles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1024"/>
            <a:ext cx="7060702" cy="4883922"/>
          </a:xfrm>
        </p:spPr>
        <p:txBody>
          <a:bodyPr>
            <a:normAutofit/>
          </a:bodyPr>
          <a:lstStyle/>
          <a:p>
            <a:r>
              <a:rPr lang="en-US" dirty="0"/>
              <a:t>So that…Screen reader user knows location</a:t>
            </a:r>
          </a:p>
          <a:p>
            <a:pPr lvl="1"/>
            <a:r>
              <a:rPr lang="en-US" dirty="0" smtClean="0"/>
              <a:t>Unique titles for each page, </a:t>
            </a:r>
            <a:br>
              <a:rPr lang="en-US" dirty="0" smtClean="0"/>
            </a:br>
            <a:r>
              <a:rPr lang="en-US" dirty="0" smtClean="0"/>
              <a:t>not just the Website title</a:t>
            </a:r>
          </a:p>
          <a:p>
            <a:pPr lvl="1"/>
            <a:r>
              <a:rPr lang="en-US" dirty="0" smtClean="0"/>
              <a:t>Indexed by Google</a:t>
            </a:r>
          </a:p>
          <a:p>
            <a:pPr lvl="2"/>
            <a:r>
              <a:rPr lang="en-US" dirty="0" smtClean="0"/>
              <a:t>Which could list your page as “Untitled Page” if you are not careful</a:t>
            </a:r>
          </a:p>
          <a:p>
            <a:r>
              <a:rPr lang="en-US" dirty="0" smtClean="0"/>
              <a:t>WCAG</a:t>
            </a:r>
          </a:p>
          <a:p>
            <a:pPr lvl="1"/>
            <a:r>
              <a:rPr lang="en-US" b="1" dirty="0" smtClean="0"/>
              <a:t>Guideline 2.4.2–</a:t>
            </a:r>
            <a:r>
              <a:rPr lang="en-US" dirty="0" smtClean="0">
                <a:solidFill>
                  <a:srgbClr val="B40C78"/>
                </a:solidFill>
              </a:rPr>
              <a:t>“Web </a:t>
            </a:r>
            <a:r>
              <a:rPr lang="en-US" dirty="0">
                <a:solidFill>
                  <a:srgbClr val="B40C78"/>
                </a:solidFill>
              </a:rPr>
              <a:t>pages have titles that describe topic or purpose</a:t>
            </a:r>
            <a:r>
              <a:rPr lang="en-US" dirty="0" smtClean="0">
                <a:solidFill>
                  <a:srgbClr val="B40C78"/>
                </a:solidFill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164080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671023"/>
            <a:ext cx="7137677" cy="499937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Web</a:t>
            </a:r>
          </a:p>
          <a:p>
            <a:pPr lvl="1"/>
            <a:r>
              <a:rPr lang="en-US" dirty="0"/>
              <a:t>&lt;head&gt;</a:t>
            </a:r>
            <a:br>
              <a:rPr lang="en-US" dirty="0"/>
            </a:br>
            <a:r>
              <a:rPr lang="en-US" b="1" dirty="0">
                <a:solidFill>
                  <a:srgbClr val="B40C78"/>
                </a:solidFill>
              </a:rPr>
              <a:t>&lt;title&gt;Unique Page Title&lt;/title&gt;</a:t>
            </a:r>
            <a:br>
              <a:rPr lang="en-US" b="1" dirty="0">
                <a:solidFill>
                  <a:srgbClr val="B40C78"/>
                </a:solidFill>
              </a:rPr>
            </a:br>
            <a:r>
              <a:rPr lang="en-US" dirty="0"/>
              <a:t>&lt;/head&gt;</a:t>
            </a:r>
          </a:p>
          <a:p>
            <a:r>
              <a:rPr lang="en-US" dirty="0" smtClean="0"/>
              <a:t>CMS Systems</a:t>
            </a:r>
            <a:endParaRPr lang="en-US" dirty="0"/>
          </a:p>
          <a:p>
            <a:pPr lvl="1"/>
            <a:r>
              <a:rPr lang="en-US" dirty="0"/>
              <a:t>Page Title field usually generates &lt;title&gt; and &lt;h1</a:t>
            </a:r>
            <a:r>
              <a:rPr lang="en-US" dirty="0" smtClean="0"/>
              <a:t>&gt;</a:t>
            </a:r>
          </a:p>
          <a:p>
            <a:r>
              <a:rPr lang="en-US" dirty="0" err="1"/>
              <a:t>Powerpoint</a:t>
            </a:r>
            <a:endParaRPr lang="en-US" dirty="0"/>
          </a:p>
          <a:p>
            <a:pPr lvl="1"/>
            <a:r>
              <a:rPr lang="en-US" dirty="0"/>
              <a:t>Titles on every slide</a:t>
            </a:r>
          </a:p>
          <a:p>
            <a:pPr lvl="1"/>
            <a:r>
              <a:rPr lang="en-US" dirty="0"/>
              <a:t>So you can determine which slide you’re on….</a:t>
            </a:r>
          </a:p>
          <a:p>
            <a:r>
              <a:rPr lang="en-US" dirty="0"/>
              <a:t>Word/PDF</a:t>
            </a:r>
          </a:p>
          <a:p>
            <a:pPr lvl="1"/>
            <a:r>
              <a:rPr lang="en-US" dirty="0"/>
              <a:t>Title on first </a:t>
            </a:r>
            <a:r>
              <a:rPr lang="en-US" dirty="0" smtClean="0"/>
              <a:t>page</a:t>
            </a:r>
            <a:endParaRPr lang="en-US" dirty="0"/>
          </a:p>
          <a:p>
            <a:pPr marL="2286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766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Titles for Frames/</a:t>
            </a:r>
            <a:r>
              <a:rPr lang="en-US" dirty="0" err="1" smtClean="0"/>
              <a:t>iFrames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71023"/>
            <a:ext cx="7201823" cy="4909577"/>
          </a:xfrm>
        </p:spPr>
        <p:txBody>
          <a:bodyPr>
            <a:normAutofit/>
          </a:bodyPr>
          <a:lstStyle/>
          <a:p>
            <a:r>
              <a:rPr lang="en-US" dirty="0" smtClean="0"/>
              <a:t>Use TITLE attribute</a:t>
            </a:r>
          </a:p>
          <a:p>
            <a:r>
              <a:rPr lang="en-US" dirty="0" smtClean="0"/>
              <a:t>Use meaningful frame titles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main_menu</a:t>
            </a:r>
            <a:r>
              <a:rPr lang="en-US" dirty="0" smtClean="0"/>
              <a:t>”, “content”, “survey”….</a:t>
            </a:r>
          </a:p>
          <a:p>
            <a:pPr lvl="1"/>
            <a:r>
              <a:rPr lang="en-US" b="1" dirty="0" smtClean="0">
                <a:solidFill>
                  <a:srgbClr val="B40C78"/>
                </a:solidFill>
              </a:rPr>
              <a:t>NOT</a:t>
            </a:r>
            <a:r>
              <a:rPr lang="en-US" dirty="0" smtClean="0"/>
              <a:t> “upper-left”,”25781BCD”, “embed”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/>
              <a:t>&lt;</a:t>
            </a:r>
            <a:r>
              <a:rPr lang="en-US" dirty="0" err="1"/>
              <a:t>iframe</a:t>
            </a:r>
            <a:r>
              <a:rPr lang="en-US" dirty="0"/>
              <a:t> </a:t>
            </a:r>
            <a:r>
              <a:rPr lang="en-US" b="1" dirty="0"/>
              <a:t>title</a:t>
            </a:r>
            <a:r>
              <a:rPr lang="en-US" b="1" dirty="0" smtClean="0"/>
              <a:t>=”Survey Form"</a:t>
            </a:r>
            <a:r>
              <a:rPr lang="en-US" dirty="0" smtClean="0"/>
              <a:t> </a:t>
            </a:r>
            <a:r>
              <a:rPr lang="en-US" dirty="0" err="1"/>
              <a:t>src</a:t>
            </a:r>
            <a:r>
              <a:rPr lang="en-US" dirty="0" smtClean="0"/>
              <a:t>=“…”&gt;</a:t>
            </a:r>
          </a:p>
          <a:p>
            <a:pPr lvl="2"/>
            <a:r>
              <a:rPr lang="en-US" dirty="0" smtClean="0"/>
              <a:t>Google </a:t>
            </a:r>
            <a:r>
              <a:rPr lang="en-US" dirty="0"/>
              <a:t>forms accessible, but embedded in </a:t>
            </a:r>
            <a:r>
              <a:rPr lang="en-US" dirty="0" err="1" smtClean="0"/>
              <a:t>iFrame</a:t>
            </a:r>
            <a:endParaRPr lang="en-US" dirty="0" smtClean="0"/>
          </a:p>
          <a:p>
            <a:pPr lvl="1"/>
            <a:r>
              <a:rPr lang="en-US" dirty="0" smtClean="0"/>
              <a:t>&lt;frameset&gt;</a:t>
            </a:r>
          </a:p>
          <a:p>
            <a:pPr lvl="2"/>
            <a:r>
              <a:rPr lang="en-US" b="0" dirty="0" smtClean="0"/>
              <a:t>&lt;</a:t>
            </a:r>
            <a:r>
              <a:rPr lang="en-US" b="0" dirty="0"/>
              <a:t>frame </a:t>
            </a:r>
            <a:r>
              <a:rPr lang="en-US" b="0" dirty="0" err="1"/>
              <a:t>src</a:t>
            </a:r>
            <a:r>
              <a:rPr lang="en-US" b="0" dirty="0"/>
              <a:t>="</a:t>
            </a:r>
            <a:r>
              <a:rPr lang="en-US" b="0" dirty="0" err="1"/>
              <a:t>titlebar.html</a:t>
            </a:r>
            <a:r>
              <a:rPr lang="en-US" b="0" dirty="0"/>
              <a:t>" </a:t>
            </a:r>
            <a:r>
              <a:rPr lang="en-US" dirty="0"/>
              <a:t>title</a:t>
            </a:r>
            <a:r>
              <a:rPr lang="en-US" dirty="0" smtClean="0"/>
              <a:t>=“</a:t>
            </a:r>
            <a:r>
              <a:rPr lang="en-US" b="1" dirty="0" err="1" smtClean="0"/>
              <a:t>Titlebar</a:t>
            </a:r>
            <a:r>
              <a:rPr lang="en-US" dirty="0"/>
              <a:t>"</a:t>
            </a:r>
            <a:r>
              <a:rPr lang="en-US" dirty="0" smtClean="0"/>
              <a:t>&gt;</a:t>
            </a:r>
            <a:br>
              <a:rPr lang="en-US" dirty="0" smtClean="0"/>
            </a:br>
            <a:r>
              <a:rPr lang="en-US" b="0" dirty="0" smtClean="0"/>
              <a:t>….</a:t>
            </a:r>
            <a:br>
              <a:rPr lang="en-US" b="0" dirty="0" smtClean="0"/>
            </a:br>
            <a:r>
              <a:rPr lang="en-US" b="0" dirty="0" smtClean="0"/>
              <a:t>&lt;/frameset&gt;</a:t>
            </a:r>
          </a:p>
          <a:p>
            <a:pPr marL="2286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215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Headings (H1, H2,…)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71024"/>
            <a:ext cx="7201823" cy="497371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Sighted users look for large/colored text to determine section breaks</a:t>
            </a:r>
          </a:p>
          <a:p>
            <a:pPr lvl="1"/>
            <a:r>
              <a:rPr lang="en-US" dirty="0" smtClean="0"/>
              <a:t>These should be tagged as H1….H6</a:t>
            </a:r>
          </a:p>
          <a:p>
            <a:r>
              <a:rPr lang="en-US" dirty="0" smtClean="0"/>
              <a:t>Screen readers can list headings as a page map</a:t>
            </a:r>
          </a:p>
          <a:p>
            <a:pPr lvl="1"/>
            <a:r>
              <a:rPr lang="en-US" dirty="0" smtClean="0"/>
              <a:t>Changing size/color does </a:t>
            </a:r>
            <a:r>
              <a:rPr lang="en-US" b="1" dirty="0" smtClean="0">
                <a:solidFill>
                  <a:srgbClr val="B40C78"/>
                </a:solidFill>
              </a:rPr>
              <a:t>NOT</a:t>
            </a:r>
            <a:r>
              <a:rPr lang="en-US" dirty="0" smtClean="0"/>
              <a:t> count </a:t>
            </a:r>
          </a:p>
          <a:p>
            <a:pPr lvl="1"/>
            <a:r>
              <a:rPr lang="en-US" dirty="0" smtClean="0"/>
              <a:t>May need to train content providers to use Headings options</a:t>
            </a:r>
          </a:p>
          <a:p>
            <a:r>
              <a:rPr lang="en-US" dirty="0"/>
              <a:t>WCAG</a:t>
            </a:r>
          </a:p>
          <a:p>
            <a:pPr lvl="1"/>
            <a:r>
              <a:rPr lang="en-US" b="1" dirty="0"/>
              <a:t>WCAG 2.0 Guideline 2.4.6</a:t>
            </a:r>
            <a:r>
              <a:rPr lang="en-US" dirty="0"/>
              <a:t>—</a:t>
            </a:r>
            <a:r>
              <a:rPr lang="en-US" dirty="0">
                <a:solidFill>
                  <a:srgbClr val="B40C78"/>
                </a:solidFill>
              </a:rPr>
              <a:t>"Headings and labels describe topic or purpose."</a:t>
            </a:r>
            <a:endParaRPr lang="en-US" dirty="0" smtClean="0">
              <a:solidFill>
                <a:srgbClr val="B40C78"/>
              </a:solidFill>
            </a:endParaRPr>
          </a:p>
          <a:p>
            <a:r>
              <a:rPr lang="en-US" dirty="0" smtClean="0"/>
              <a:t>CSS Tips</a:t>
            </a:r>
          </a:p>
          <a:p>
            <a:pPr lvl="1"/>
            <a:r>
              <a:rPr lang="en-US" dirty="0" smtClean="0"/>
              <a:t>Don’t have to be large (e.g. side menus)</a:t>
            </a:r>
          </a:p>
          <a:p>
            <a:pPr lvl="1"/>
            <a:r>
              <a:rPr lang="en-US" dirty="0" smtClean="0"/>
              <a:t>A few could be invisible (but could be interpreted as spam)</a:t>
            </a:r>
          </a:p>
        </p:txBody>
      </p:sp>
    </p:spTree>
    <p:extLst>
      <p:ext uri="{BB962C8B-B14F-4D97-AF65-F5344CB8AC3E}">
        <p14:creationId xmlns:p14="http://schemas.microsoft.com/office/powerpoint/2010/main" val="1708172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07864"/>
            <a:ext cx="7201823" cy="597120"/>
          </a:xfrm>
        </p:spPr>
        <p:txBody>
          <a:bodyPr/>
          <a:lstStyle/>
          <a:p>
            <a:r>
              <a:rPr lang="en-US" dirty="0" smtClean="0"/>
              <a:t>Headings in Disguise</a:t>
            </a:r>
            <a:endParaRPr lang="en-US" dirty="0"/>
          </a:p>
        </p:txBody>
      </p:sp>
      <p:sp>
        <p:nvSpPr>
          <p:cNvPr id="5" name="Rectangle 4" descr=" "/>
          <p:cNvSpPr/>
          <p:nvPr/>
        </p:nvSpPr>
        <p:spPr>
          <a:xfrm>
            <a:off x="7824854" y="307864"/>
            <a:ext cx="1117085" cy="1411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 descr="Adobe Connect Login page with headings highlighted. H1 is Welsome to Meeting@PennState. H2s are displayed in textboxes and include What is Meeting@Penn State, Getting Started, Support, Training &amp; Support, Recent New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41" y="904984"/>
            <a:ext cx="8659699" cy="56639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90232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CSS Disabled</a:t>
            </a:r>
            <a:endParaRPr lang="en-US" dirty="0"/>
          </a:p>
        </p:txBody>
      </p:sp>
      <p:pic>
        <p:nvPicPr>
          <p:cNvPr id="4" name="Picture 3" descr="Adobe Connect Login page with CSS disbled. Textboxes and formatting disappears, but headings remain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786919"/>
            <a:ext cx="6132349" cy="407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36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07864"/>
            <a:ext cx="7201823" cy="597120"/>
          </a:xfrm>
        </p:spPr>
        <p:txBody>
          <a:bodyPr/>
          <a:lstStyle/>
          <a:p>
            <a:r>
              <a:rPr lang="en-US" dirty="0" smtClean="0"/>
              <a:t>Where should Headings Go?</a:t>
            </a:r>
            <a:endParaRPr lang="en-US" dirty="0"/>
          </a:p>
        </p:txBody>
      </p:sp>
      <p:sp>
        <p:nvSpPr>
          <p:cNvPr id="5" name="Rectangle 4" descr=" "/>
          <p:cNvSpPr/>
          <p:nvPr/>
        </p:nvSpPr>
        <p:spPr>
          <a:xfrm>
            <a:off x="7824854" y="307863"/>
            <a:ext cx="1117085" cy="5810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 descr="MS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876412"/>
            <a:ext cx="7933087" cy="583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28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75624"/>
            <a:ext cx="7638015" cy="1143000"/>
          </a:xfrm>
        </p:spPr>
        <p:txBody>
          <a:bodyPr/>
          <a:lstStyle/>
          <a:p>
            <a:r>
              <a:rPr lang="en-US" dirty="0" smtClean="0"/>
              <a:t>Major Blockers (Summarized)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71023"/>
            <a:ext cx="6508377" cy="4909577"/>
          </a:xfrm>
        </p:spPr>
        <p:txBody>
          <a:bodyPr>
            <a:normAutofit/>
          </a:bodyPr>
          <a:lstStyle/>
          <a:p>
            <a:r>
              <a:rPr lang="en-US" dirty="0" smtClean="0"/>
              <a:t>Images (w/o ALT text)</a:t>
            </a:r>
          </a:p>
          <a:p>
            <a:pPr lvl="1"/>
            <a:r>
              <a:rPr lang="en-US" dirty="0" smtClean="0"/>
              <a:t>ALT text reads description of image</a:t>
            </a:r>
          </a:p>
          <a:p>
            <a:r>
              <a:rPr lang="en-US" dirty="0" smtClean="0"/>
              <a:t>No Page/Document Titles</a:t>
            </a:r>
          </a:p>
          <a:p>
            <a:pPr lvl="1"/>
            <a:r>
              <a:rPr lang="en-US" dirty="0" smtClean="0"/>
              <a:t>No wants to go to “Untitled Page”</a:t>
            </a:r>
          </a:p>
          <a:p>
            <a:pPr lvl="1"/>
            <a:r>
              <a:rPr lang="en-US" dirty="0" smtClean="0"/>
              <a:t>And no wants 50 “Penn State” pages</a:t>
            </a:r>
          </a:p>
          <a:p>
            <a:r>
              <a:rPr lang="en-US" dirty="0" smtClean="0"/>
              <a:t>No Headings/Subheadings</a:t>
            </a:r>
          </a:p>
          <a:p>
            <a:pPr lvl="1"/>
            <a:r>
              <a:rPr lang="en-US" dirty="0" smtClean="0"/>
              <a:t>Headings read out by </a:t>
            </a:r>
            <a:r>
              <a:rPr lang="en-US" dirty="0" err="1" smtClean="0"/>
              <a:t>screenreaders</a:t>
            </a:r>
            <a:endParaRPr lang="en-US" dirty="0" smtClean="0"/>
          </a:p>
          <a:p>
            <a:pPr lvl="1"/>
            <a:r>
              <a:rPr lang="en-US" dirty="0" smtClean="0"/>
              <a:t>Many content providers fail to understand importance of headings</a:t>
            </a:r>
          </a:p>
          <a:p>
            <a:pPr lvl="1"/>
            <a:r>
              <a:rPr lang="en-US" dirty="0" smtClean="0"/>
              <a:t>Don’t have to be large to be useful</a:t>
            </a:r>
          </a:p>
        </p:txBody>
      </p:sp>
    </p:spTree>
    <p:extLst>
      <p:ext uri="{BB962C8B-B14F-4D97-AF65-F5344CB8AC3E}">
        <p14:creationId xmlns:p14="http://schemas.microsoft.com/office/powerpoint/2010/main" val="3279518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Nesting of Headings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71023"/>
            <a:ext cx="6508377" cy="47813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Nesting Means</a:t>
            </a:r>
          </a:p>
          <a:p>
            <a:pPr lvl="1"/>
            <a:r>
              <a:rPr lang="en-US" dirty="0" smtClean="0"/>
              <a:t>H1 (1/page, at very top)</a:t>
            </a:r>
          </a:p>
          <a:p>
            <a:pPr lvl="2"/>
            <a:r>
              <a:rPr lang="en-US" dirty="0" smtClean="0"/>
              <a:t>H2…H2…H2</a:t>
            </a:r>
          </a:p>
          <a:p>
            <a:pPr lvl="3"/>
            <a:r>
              <a:rPr lang="en-US" dirty="0" smtClean="0"/>
              <a:t>H3…H3…H3 (no skipping to H4)</a:t>
            </a:r>
          </a:p>
          <a:p>
            <a:r>
              <a:rPr lang="en-US" dirty="0" smtClean="0"/>
              <a:t>Nesting issues</a:t>
            </a:r>
          </a:p>
          <a:p>
            <a:pPr lvl="1"/>
            <a:r>
              <a:rPr lang="en-US" dirty="0" smtClean="0"/>
              <a:t>CMS often makes page title H1, but places after navigation H2</a:t>
            </a:r>
          </a:p>
          <a:p>
            <a:pPr lvl="2"/>
            <a:r>
              <a:rPr lang="en-US" dirty="0" smtClean="0"/>
              <a:t>WCAG includes this as an acceptable template</a:t>
            </a:r>
          </a:p>
          <a:p>
            <a:pPr lvl="2"/>
            <a:r>
              <a:rPr lang="en-US" dirty="0" smtClean="0"/>
              <a:t>Compliance Sheriff flags as error</a:t>
            </a:r>
          </a:p>
          <a:p>
            <a:pPr lvl="1"/>
            <a:r>
              <a:rPr lang="en-US" dirty="0" smtClean="0"/>
              <a:t>May miss a level depending on CMS</a:t>
            </a:r>
          </a:p>
          <a:p>
            <a:r>
              <a:rPr lang="en-US" dirty="0" smtClean="0"/>
              <a:t>GOOD NEWS: </a:t>
            </a:r>
            <a:r>
              <a:rPr lang="en-US" dirty="0" smtClean="0">
                <a:solidFill>
                  <a:srgbClr val="B40C78"/>
                </a:solidFill>
              </a:rPr>
              <a:t>Not</a:t>
            </a:r>
            <a:r>
              <a:rPr lang="en-US" dirty="0" smtClean="0"/>
              <a:t> a huge blocker</a:t>
            </a:r>
          </a:p>
          <a:p>
            <a:pPr lvl="1"/>
            <a:r>
              <a:rPr lang="en-US" dirty="0" smtClean="0"/>
              <a:t>But don</a:t>
            </a:r>
            <a:r>
              <a:rPr lang="fr-FR" dirty="0" smtClean="0"/>
              <a:t>’</a:t>
            </a:r>
            <a:r>
              <a:rPr lang="en-US" dirty="0" smtClean="0"/>
              <a:t>t get lazy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925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Screen readers can list links </a:t>
            </a:r>
            <a:br>
              <a:rPr lang="en-US" dirty="0" smtClean="0"/>
            </a:br>
            <a:r>
              <a:rPr lang="en-US" dirty="0" smtClean="0"/>
              <a:t>(especially site maps)</a:t>
            </a:r>
            <a:endParaRPr lang="en-US" dirty="0"/>
          </a:p>
          <a:p>
            <a:r>
              <a:rPr lang="en-US" dirty="0" smtClean="0"/>
              <a:t>Bad style</a:t>
            </a:r>
          </a:p>
          <a:p>
            <a:pPr lvl="1"/>
            <a:r>
              <a:rPr lang="en-US" dirty="0" smtClean="0">
                <a:hlinkClick r:id="rId3"/>
              </a:rPr>
              <a:t>Click Here</a:t>
            </a:r>
            <a:r>
              <a:rPr lang="en-US" dirty="0" smtClean="0"/>
              <a:t>… </a:t>
            </a:r>
            <a:r>
              <a:rPr lang="en-US" dirty="0" smtClean="0">
                <a:hlinkClick r:id="rId4"/>
              </a:rPr>
              <a:t>Here</a:t>
            </a:r>
            <a:r>
              <a:rPr lang="en-US" dirty="0" smtClean="0"/>
              <a:t>… and </a:t>
            </a:r>
            <a:r>
              <a:rPr lang="en-US" dirty="0" smtClean="0">
                <a:hlinkClick r:id="rId5"/>
              </a:rPr>
              <a:t>Here</a:t>
            </a:r>
            <a:endParaRPr lang="en-US" dirty="0" smtClean="0"/>
          </a:p>
          <a:p>
            <a:pPr lvl="2"/>
            <a:r>
              <a:rPr lang="en-US" dirty="0" smtClean="0"/>
              <a:t>Multiple Here links hard for motion impaired users because of size</a:t>
            </a:r>
          </a:p>
          <a:p>
            <a:pPr lvl="1"/>
            <a:r>
              <a:rPr lang="en-US" dirty="0" smtClean="0">
                <a:hlinkClick r:id="rId6"/>
              </a:rPr>
              <a:t>Read More</a:t>
            </a:r>
            <a:r>
              <a:rPr lang="en-US" dirty="0" smtClean="0"/>
              <a:t>… </a:t>
            </a:r>
            <a:r>
              <a:rPr lang="en-US" dirty="0" smtClean="0">
                <a:hlinkClick r:id="rId7"/>
              </a:rPr>
              <a:t>Read More</a:t>
            </a:r>
            <a:r>
              <a:rPr lang="en-US" dirty="0" smtClean="0"/>
              <a:t>… </a:t>
            </a:r>
            <a:r>
              <a:rPr lang="en-US" dirty="0"/>
              <a:t>and </a:t>
            </a:r>
            <a:r>
              <a:rPr lang="en-US" dirty="0" smtClean="0">
                <a:hlinkClick r:id="rId8"/>
              </a:rPr>
              <a:t>Read More</a:t>
            </a:r>
            <a:endParaRPr lang="en-US" dirty="0" smtClean="0"/>
          </a:p>
          <a:p>
            <a:r>
              <a:rPr lang="en-US" dirty="0" smtClean="0"/>
              <a:t>Good</a:t>
            </a:r>
          </a:p>
          <a:p>
            <a:pPr lvl="1"/>
            <a:r>
              <a:rPr lang="en-US" dirty="0" smtClean="0"/>
              <a:t>Read more here from The </a:t>
            </a:r>
            <a:r>
              <a:rPr lang="en-US" dirty="0" smtClean="0">
                <a:hlinkClick r:id="rId3"/>
              </a:rPr>
              <a:t>Penn State Accessibility Website.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199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Text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71024"/>
            <a:ext cx="7599528" cy="455040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CMS generates “Read More” links</a:t>
            </a:r>
          </a:p>
          <a:p>
            <a:pPr lvl="1"/>
            <a:r>
              <a:rPr lang="en-US" dirty="0" smtClean="0"/>
              <a:t>Try to make sure headline is also a link</a:t>
            </a:r>
          </a:p>
          <a:p>
            <a:pPr lvl="1"/>
            <a:r>
              <a:rPr lang="en-US" dirty="0" smtClean="0"/>
              <a:t>Include headline in “Read More” link</a:t>
            </a:r>
          </a:p>
          <a:p>
            <a:r>
              <a:rPr lang="en-US" dirty="0" smtClean="0"/>
              <a:t>Writers used to “Click Here” structure</a:t>
            </a:r>
          </a:p>
          <a:p>
            <a:pPr lvl="1"/>
            <a:r>
              <a:rPr lang="en-US" dirty="0" smtClean="0"/>
              <a:t>Try to reset the “template”</a:t>
            </a:r>
          </a:p>
          <a:p>
            <a:pPr lvl="1"/>
            <a:r>
              <a:rPr lang="en-US" dirty="0" smtClean="0">
                <a:hlinkClick r:id="rId3"/>
              </a:rPr>
              <a:t>Click here </a:t>
            </a:r>
            <a:r>
              <a:rPr lang="en-US" dirty="0" smtClean="0"/>
              <a:t>for information on accessibility (BAD)</a:t>
            </a:r>
          </a:p>
          <a:p>
            <a:pPr lvl="2"/>
            <a:r>
              <a:rPr lang="en-US" dirty="0" smtClean="0"/>
              <a:t>Go to </a:t>
            </a:r>
            <a:r>
              <a:rPr lang="en-US" dirty="0" smtClean="0">
                <a:hlinkClick r:id="rId3"/>
              </a:rPr>
              <a:t>the Accessibility Page</a:t>
            </a:r>
            <a:r>
              <a:rPr lang="en-US" dirty="0" smtClean="0"/>
              <a:t> for more information</a:t>
            </a:r>
          </a:p>
          <a:p>
            <a:pPr lvl="2"/>
            <a:r>
              <a:rPr lang="en-US" dirty="0" smtClean="0"/>
              <a:t>FYI – most people know that you “click” on a link</a:t>
            </a:r>
          </a:p>
          <a:p>
            <a:r>
              <a:rPr lang="en-US" dirty="0"/>
              <a:t>Breadcrumb separators</a:t>
            </a:r>
          </a:p>
          <a:p>
            <a:pPr lvl="1"/>
            <a:r>
              <a:rPr lang="en-US" dirty="0" smtClean="0"/>
              <a:t>Best Choices are </a:t>
            </a:r>
            <a:r>
              <a:rPr lang="en-US" b="1" dirty="0" smtClean="0">
                <a:solidFill>
                  <a:srgbClr val="B40C78"/>
                </a:solidFill>
              </a:rPr>
              <a:t>:</a:t>
            </a:r>
            <a:r>
              <a:rPr lang="en-US" b="1" dirty="0">
                <a:solidFill>
                  <a:srgbClr val="B40C78"/>
                </a:solidFill>
              </a:rPr>
              <a:t>, :: </a:t>
            </a:r>
            <a:r>
              <a:rPr lang="en-US" b="1"/>
              <a:t>or </a:t>
            </a:r>
            <a:endParaRPr lang="en-US" dirty="0">
              <a:solidFill>
                <a:srgbClr val="B40C78"/>
              </a:solidFill>
            </a:endParaRPr>
          </a:p>
          <a:p>
            <a:pPr lvl="2"/>
            <a:r>
              <a:rPr lang="en-US" dirty="0"/>
              <a:t>Instead of</a:t>
            </a:r>
            <a:r>
              <a:rPr lang="en-US" dirty="0">
                <a:solidFill>
                  <a:srgbClr val="B40C78"/>
                </a:solidFill>
              </a:rPr>
              <a:t> » </a:t>
            </a:r>
            <a:r>
              <a:rPr lang="en-US" dirty="0"/>
              <a:t>(right angle bracket) </a:t>
            </a:r>
          </a:p>
          <a:p>
            <a:pPr lvl="2"/>
            <a:r>
              <a:rPr lang="en-US" dirty="0" smtClean="0">
                <a:solidFill>
                  <a:srgbClr val="B40C78"/>
                </a:solidFill>
              </a:rPr>
              <a:t>&gt;</a:t>
            </a:r>
            <a:r>
              <a:rPr lang="en-US" dirty="0" smtClean="0"/>
              <a:t> </a:t>
            </a:r>
            <a:r>
              <a:rPr lang="en-US" dirty="0"/>
              <a:t>(greater than</a:t>
            </a:r>
            <a:r>
              <a:rPr lang="en-US" dirty="0" smtClean="0"/>
              <a:t>), not awful but not great</a:t>
            </a:r>
            <a:endParaRPr lang="en-US" dirty="0"/>
          </a:p>
          <a:p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483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Captions/Headers</a:t>
            </a:r>
            <a:endParaRPr lang="en-US" dirty="0"/>
          </a:p>
        </p:txBody>
      </p:sp>
      <p:pic>
        <p:nvPicPr>
          <p:cNvPr id="4" name="Content Placeholder 3" descr="Table with caption 'Color Names in Multiple Languages' top headers of language names and row headers of color word. Text version at http://accessibility.psu.edu/table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" r="43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43001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WCAG Guidelines on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Guidelines</a:t>
            </a:r>
          </a:p>
          <a:p>
            <a:pPr lvl="1"/>
            <a:r>
              <a:rPr lang="en-US" b="1" dirty="0"/>
              <a:t>WCAG 2.0 Guideline 2.4.6</a:t>
            </a:r>
            <a:r>
              <a:rPr lang="en-US" dirty="0"/>
              <a:t>—</a:t>
            </a:r>
            <a:r>
              <a:rPr lang="en-US" dirty="0">
                <a:solidFill>
                  <a:srgbClr val="B40C78"/>
                </a:solidFill>
              </a:rPr>
              <a:t>"Headings and labels describe topic or purpose</a:t>
            </a:r>
            <a:r>
              <a:rPr lang="en-US" dirty="0" smtClean="0">
                <a:solidFill>
                  <a:srgbClr val="B40C78"/>
                </a:solidFill>
              </a:rPr>
              <a:t>.”</a:t>
            </a:r>
          </a:p>
          <a:p>
            <a:pPr lvl="1"/>
            <a:r>
              <a:rPr lang="en-US" b="1" dirty="0"/>
              <a:t>WCAG 2.0 Guideline 1.3.1</a:t>
            </a:r>
            <a:r>
              <a:rPr lang="en-US" dirty="0"/>
              <a:t> - </a:t>
            </a:r>
            <a:r>
              <a:rPr lang="en-US" dirty="0">
                <a:solidFill>
                  <a:srgbClr val="B40C78"/>
                </a:solidFill>
              </a:rPr>
              <a:t>"Information, structure, and relationships conveyed through presentation can be programmatically determined or are available in text</a:t>
            </a:r>
            <a:r>
              <a:rPr lang="en-US" dirty="0" smtClean="0">
                <a:solidFill>
                  <a:srgbClr val="B40C78"/>
                </a:solidFill>
              </a:rPr>
              <a:t>.”	</a:t>
            </a:r>
            <a:endParaRPr lang="en-US" dirty="0">
              <a:solidFill>
                <a:srgbClr val="B40C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014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vs. Complex  Data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Simple Tables </a:t>
            </a:r>
            <a:endParaRPr lang="en-US" dirty="0"/>
          </a:p>
          <a:p>
            <a:pPr lvl="1"/>
            <a:r>
              <a:rPr lang="en-US" b="1" dirty="0"/>
              <a:t>Have no merged cells</a:t>
            </a:r>
          </a:p>
          <a:p>
            <a:pPr lvl="1"/>
            <a:r>
              <a:rPr lang="en-US" dirty="0" smtClean="0"/>
              <a:t>Rows represent one type of data</a:t>
            </a:r>
          </a:p>
          <a:p>
            <a:pPr lvl="1"/>
            <a:r>
              <a:rPr lang="en-US" dirty="0" smtClean="0"/>
              <a:t>Columns represent another type of data</a:t>
            </a:r>
          </a:p>
          <a:p>
            <a:pPr lvl="1"/>
            <a:r>
              <a:rPr lang="en-US" dirty="0" smtClean="0"/>
              <a:t>Are easier to </a:t>
            </a:r>
            <a:r>
              <a:rPr lang="en-US" dirty="0" err="1" smtClean="0"/>
              <a:t>accessify</a:t>
            </a:r>
            <a:endParaRPr lang="en-US" dirty="0" smtClean="0"/>
          </a:p>
          <a:p>
            <a:pPr lvl="1"/>
            <a:r>
              <a:rPr lang="en-US" dirty="0" smtClean="0"/>
              <a:t>Are easier for screen readers to process</a:t>
            </a:r>
          </a:p>
          <a:p>
            <a:r>
              <a:rPr lang="en-US" dirty="0" smtClean="0"/>
              <a:t>Complex Tables</a:t>
            </a:r>
          </a:p>
          <a:p>
            <a:pPr lvl="1"/>
            <a:r>
              <a:rPr lang="en-US" dirty="0" smtClean="0"/>
              <a:t>Are popular, but not always user friendly</a:t>
            </a:r>
          </a:p>
          <a:p>
            <a:pPr lvl="1"/>
            <a:r>
              <a:rPr lang="en-US" dirty="0" smtClean="0"/>
              <a:t>Difficult to maintain </a:t>
            </a:r>
            <a:r>
              <a:rPr lang="en-US" smtClean="0"/>
              <a:t>code wise</a:t>
            </a:r>
            <a:endParaRPr lang="en-US" dirty="0" smtClean="0"/>
          </a:p>
          <a:p>
            <a:pPr lvl="1"/>
            <a:r>
              <a:rPr lang="en-US" dirty="0" smtClean="0"/>
              <a:t>Often based on layout from print sources</a:t>
            </a:r>
          </a:p>
          <a:p>
            <a:pPr lvl="2"/>
            <a:r>
              <a:rPr lang="en-US" dirty="0" smtClean="0"/>
              <a:t>We have different options on the Web!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261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Caption Tag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See the code</a:t>
            </a:r>
          </a:p>
          <a:p>
            <a:pPr lvl="1"/>
            <a:r>
              <a:rPr lang="en-US" dirty="0" smtClean="0"/>
              <a:t>&lt;table&gt;</a:t>
            </a:r>
            <a:br>
              <a:rPr lang="en-US" dirty="0" smtClean="0"/>
            </a:br>
            <a:r>
              <a:rPr lang="en-US" b="1" dirty="0" smtClean="0">
                <a:solidFill>
                  <a:srgbClr val="B40C78"/>
                </a:solidFill>
              </a:rPr>
              <a:t>&lt;caption&gt;</a:t>
            </a:r>
            <a:r>
              <a:rPr lang="en-US" dirty="0" smtClean="0"/>
              <a:t>TABLE TITLE HERE</a:t>
            </a:r>
            <a:r>
              <a:rPr lang="en-US" b="1" dirty="0">
                <a:solidFill>
                  <a:srgbClr val="B40C78"/>
                </a:solidFill>
              </a:rPr>
              <a:t>&lt;/caption&gt;</a:t>
            </a:r>
            <a:br>
              <a:rPr lang="en-US" b="1" dirty="0">
                <a:solidFill>
                  <a:srgbClr val="B40C78"/>
                </a:solidFill>
              </a:rPr>
            </a:br>
            <a:r>
              <a:rPr lang="en-US" dirty="0" smtClean="0"/>
              <a:t>&lt;</a:t>
            </a:r>
            <a:r>
              <a:rPr lang="en-US" dirty="0" err="1" smtClean="0"/>
              <a:t>tr</a:t>
            </a: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…</a:t>
            </a:r>
            <a:br>
              <a:rPr lang="en-US" dirty="0" smtClean="0"/>
            </a:br>
            <a:r>
              <a:rPr lang="en-US" dirty="0" smtClean="0"/>
              <a:t>&lt;/</a:t>
            </a:r>
            <a:r>
              <a:rPr lang="en-US" dirty="0" err="1" smtClean="0"/>
              <a:t>tr</a:t>
            </a: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&lt;/table&gt;</a:t>
            </a:r>
          </a:p>
          <a:p>
            <a:r>
              <a:rPr lang="en-US" dirty="0" smtClean="0"/>
              <a:t>Want captions beneath TABLE?</a:t>
            </a:r>
          </a:p>
          <a:p>
            <a:pPr lvl="1"/>
            <a:r>
              <a:rPr lang="en-US" b="1" dirty="0" smtClean="0">
                <a:solidFill>
                  <a:srgbClr val="B40C78"/>
                </a:solidFill>
              </a:rPr>
              <a:t>&lt;caption align=“bottom”&gt;</a:t>
            </a:r>
            <a:br>
              <a:rPr lang="en-US" b="1" dirty="0" smtClean="0">
                <a:solidFill>
                  <a:srgbClr val="B40C78"/>
                </a:solidFill>
              </a:rPr>
            </a:br>
            <a:endParaRPr lang="en-US" b="1" dirty="0" smtClean="0">
              <a:solidFill>
                <a:srgbClr val="B40C78"/>
              </a:solidFill>
            </a:endParaRPr>
          </a:p>
          <a:p>
            <a:r>
              <a:rPr lang="en-US" dirty="0" smtClean="0"/>
              <a:t>Use CSS to format beautifully!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094362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Headers with TH/SCOPE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 tag (vs. TD)</a:t>
            </a:r>
          </a:p>
          <a:p>
            <a:pPr lvl="1"/>
            <a:r>
              <a:rPr lang="en-US" dirty="0" smtClean="0"/>
              <a:t>Designates cell as a header</a:t>
            </a:r>
          </a:p>
          <a:p>
            <a:r>
              <a:rPr lang="en-US" dirty="0" smtClean="0"/>
              <a:t>SCOPE Attribute</a:t>
            </a:r>
          </a:p>
          <a:p>
            <a:pPr lvl="1"/>
            <a:r>
              <a:rPr lang="en-US" dirty="0" smtClean="0"/>
              <a:t>&lt;</a:t>
            </a:r>
            <a:r>
              <a:rPr lang="en-US" dirty="0" err="1" smtClean="0"/>
              <a:t>th</a:t>
            </a:r>
            <a:r>
              <a:rPr lang="en-US" dirty="0" smtClean="0"/>
              <a:t> scope=“col”&gt; for top row</a:t>
            </a:r>
          </a:p>
          <a:p>
            <a:pPr lvl="1"/>
            <a:r>
              <a:rPr lang="en-US" dirty="0" smtClean="0"/>
              <a:t>&lt;</a:t>
            </a:r>
            <a:r>
              <a:rPr lang="en-US" dirty="0" err="1" smtClean="0"/>
              <a:t>th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cope =“row”&gt; for left side</a:t>
            </a:r>
          </a:p>
          <a:p>
            <a:r>
              <a:rPr lang="en-US" dirty="0" smtClean="0"/>
              <a:t>Some CMS don’t support SCOPE attribute</a:t>
            </a:r>
          </a:p>
          <a:p>
            <a:pPr lvl="1"/>
            <a:r>
              <a:rPr lang="en-US" dirty="0" smtClean="0"/>
              <a:t>TH tag most important</a:t>
            </a:r>
          </a:p>
          <a:p>
            <a:pPr lvl="1"/>
            <a:r>
              <a:rPr lang="en-US" dirty="0" smtClean="0"/>
              <a:t>Can you cut and poste code from another source?</a:t>
            </a:r>
          </a:p>
          <a:p>
            <a:pPr lvl="2"/>
            <a:r>
              <a:rPr lang="en-US" dirty="0" smtClean="0"/>
              <a:t>Dreamweaver supports WYSIWYG edits for TH, SCOPE</a:t>
            </a:r>
          </a:p>
          <a:p>
            <a:r>
              <a:rPr lang="en-US" dirty="0" smtClean="0"/>
              <a:t>View Code</a:t>
            </a:r>
          </a:p>
          <a:p>
            <a:pPr lvl="1"/>
            <a:r>
              <a:rPr lang="en-US" dirty="0" smtClean="0"/>
              <a:t>Next slide</a:t>
            </a:r>
          </a:p>
        </p:txBody>
      </p:sp>
    </p:spTree>
    <p:extLst>
      <p:ext uri="{BB962C8B-B14F-4D97-AF65-F5344CB8AC3E}">
        <p14:creationId xmlns:p14="http://schemas.microsoft.com/office/powerpoint/2010/main" val="1591896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with Headers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&lt;table border="2" summary="Color Table"&gt; &lt;caption&gt; Color Names in Multiple Languages &lt;/caption&gt; &lt;</a:t>
            </a:r>
            <a:r>
              <a:rPr lang="en-US" dirty="0" err="1"/>
              <a:t>tr</a:t>
            </a:r>
            <a:r>
              <a:rPr lang="en-US" dirty="0"/>
              <a:t>&gt; &lt;</a:t>
            </a:r>
            <a:r>
              <a:rPr lang="en-US" dirty="0" err="1"/>
              <a:t>th</a:t>
            </a:r>
            <a:r>
              <a:rPr lang="en-US" dirty="0"/>
              <a:t> scope="col"&gt;Color&lt;/</a:t>
            </a:r>
            <a:r>
              <a:rPr lang="en-US" dirty="0" err="1"/>
              <a:t>th</a:t>
            </a:r>
            <a:r>
              <a:rPr lang="en-US" dirty="0"/>
              <a:t>&gt; &lt;</a:t>
            </a:r>
            <a:r>
              <a:rPr lang="en-US" dirty="0" err="1"/>
              <a:t>th</a:t>
            </a:r>
            <a:r>
              <a:rPr lang="en-US" dirty="0"/>
              <a:t> scope="col"&gt;Spanish&lt;/</a:t>
            </a:r>
            <a:r>
              <a:rPr lang="en-US" dirty="0" err="1"/>
              <a:t>th</a:t>
            </a:r>
            <a:r>
              <a:rPr lang="en-US" dirty="0"/>
              <a:t>&gt; &lt;</a:t>
            </a:r>
            <a:r>
              <a:rPr lang="en-US" dirty="0" err="1"/>
              <a:t>th</a:t>
            </a:r>
            <a:r>
              <a:rPr lang="en-US" dirty="0"/>
              <a:t> scope="col"&gt;French&lt;/</a:t>
            </a:r>
            <a:r>
              <a:rPr lang="en-US" dirty="0" err="1"/>
              <a:t>th</a:t>
            </a:r>
            <a:r>
              <a:rPr lang="en-US" dirty="0"/>
              <a:t>&gt; &lt;</a:t>
            </a:r>
            <a:r>
              <a:rPr lang="en-US" dirty="0" err="1"/>
              <a:t>th</a:t>
            </a:r>
            <a:r>
              <a:rPr lang="en-US" dirty="0"/>
              <a:t> scope="col"&gt;Irish&lt;/</a:t>
            </a:r>
            <a:r>
              <a:rPr lang="en-US" dirty="0" err="1"/>
              <a:t>th</a:t>
            </a:r>
            <a:r>
              <a:rPr lang="en-US" dirty="0"/>
              <a:t>&gt; &lt;</a:t>
            </a:r>
            <a:r>
              <a:rPr lang="en-US" dirty="0" err="1"/>
              <a:t>th</a:t>
            </a:r>
            <a:r>
              <a:rPr lang="en-US" dirty="0"/>
              <a:t> scope="col"&gt;Welsh&lt;/</a:t>
            </a:r>
            <a:r>
              <a:rPr lang="en-US" dirty="0" err="1"/>
              <a:t>th</a:t>
            </a:r>
            <a:r>
              <a:rPr lang="en-US" dirty="0"/>
              <a:t>&gt; &lt;/</a:t>
            </a:r>
            <a:r>
              <a:rPr lang="en-US" dirty="0" err="1"/>
              <a:t>tr</a:t>
            </a:r>
            <a:r>
              <a:rPr lang="en-US" dirty="0"/>
              <a:t>&gt; &lt;</a:t>
            </a:r>
            <a:r>
              <a:rPr lang="en-US" dirty="0" err="1"/>
              <a:t>tr</a:t>
            </a:r>
            <a:r>
              <a:rPr lang="en-US" dirty="0"/>
              <a:t>&gt; &lt;</a:t>
            </a:r>
            <a:r>
              <a:rPr lang="en-US" dirty="0" err="1"/>
              <a:t>th</a:t>
            </a:r>
            <a:r>
              <a:rPr lang="en-US" dirty="0"/>
              <a:t> scope="row"&gt;Black&lt;/</a:t>
            </a:r>
            <a:r>
              <a:rPr lang="en-US" dirty="0" err="1"/>
              <a:t>th</a:t>
            </a:r>
            <a:r>
              <a:rPr lang="en-US" dirty="0"/>
              <a:t>&gt; &lt;td </a:t>
            </a:r>
            <a:r>
              <a:rPr lang="en-US" dirty="0" err="1"/>
              <a:t>lang</a:t>
            </a:r>
            <a:r>
              <a:rPr lang="en-US" dirty="0"/>
              <a:t>="</a:t>
            </a:r>
            <a:r>
              <a:rPr lang="en-US" dirty="0" err="1"/>
              <a:t>es</a:t>
            </a:r>
            <a:r>
              <a:rPr lang="en-US" dirty="0"/>
              <a:t>"&gt;negro&lt;/td&gt; &lt;td </a:t>
            </a:r>
            <a:r>
              <a:rPr lang="en-US" dirty="0" err="1"/>
              <a:t>lang</a:t>
            </a:r>
            <a:r>
              <a:rPr lang="en-US" dirty="0"/>
              <a:t>="</a:t>
            </a:r>
            <a:r>
              <a:rPr lang="en-US" dirty="0" err="1"/>
              <a:t>fr</a:t>
            </a:r>
            <a:r>
              <a:rPr lang="en-US" dirty="0"/>
              <a:t>"&gt;noir&lt;/td&gt; &lt;td </a:t>
            </a:r>
            <a:r>
              <a:rPr lang="en-US" dirty="0" err="1"/>
              <a:t>lang</a:t>
            </a:r>
            <a:r>
              <a:rPr lang="en-US" dirty="0"/>
              <a:t>="</a:t>
            </a:r>
            <a:r>
              <a:rPr lang="en-US" dirty="0" err="1"/>
              <a:t>ga</a:t>
            </a:r>
            <a:r>
              <a:rPr lang="en-US" dirty="0"/>
              <a:t>"&gt;</a:t>
            </a:r>
            <a:r>
              <a:rPr lang="en-US" dirty="0" err="1"/>
              <a:t>dubh</a:t>
            </a:r>
            <a:r>
              <a:rPr lang="en-US" dirty="0"/>
              <a:t>&lt;/td&gt; &lt;td </a:t>
            </a:r>
            <a:r>
              <a:rPr lang="en-US" dirty="0" err="1"/>
              <a:t>lang</a:t>
            </a:r>
            <a:r>
              <a:rPr lang="en-US" dirty="0"/>
              <a:t>="cy"&gt;du&lt;/td&gt; &lt;/</a:t>
            </a:r>
            <a:r>
              <a:rPr lang="en-US" dirty="0" err="1"/>
              <a:t>tr</a:t>
            </a:r>
            <a:r>
              <a:rPr lang="en-US" dirty="0"/>
              <a:t>&gt; ...  &lt;/table&gt;</a:t>
            </a:r>
          </a:p>
        </p:txBody>
      </p:sp>
    </p:spTree>
    <p:extLst>
      <p:ext uri="{BB962C8B-B14F-4D97-AF65-F5344CB8AC3E}">
        <p14:creationId xmlns:p14="http://schemas.microsoft.com/office/powerpoint/2010/main" val="2885844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Table Tags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71023"/>
            <a:ext cx="7201823" cy="5012199"/>
          </a:xfrm>
        </p:spPr>
        <p:txBody>
          <a:bodyPr>
            <a:normAutofit/>
          </a:bodyPr>
          <a:lstStyle/>
          <a:p>
            <a:r>
              <a:rPr lang="en-US" dirty="0" smtClean="0"/>
              <a:t>SUMMARY Attribute</a:t>
            </a:r>
          </a:p>
          <a:p>
            <a:pPr lvl="1"/>
            <a:r>
              <a:rPr lang="en-US" b="1" dirty="0" smtClean="0"/>
              <a:t>&lt;table summary=“text for </a:t>
            </a:r>
            <a:r>
              <a:rPr lang="en-US" b="1" dirty="0" err="1" smtClean="0"/>
              <a:t>screenreaders</a:t>
            </a:r>
            <a:r>
              <a:rPr lang="en-US" b="1" dirty="0" smtClean="0"/>
              <a:t>…”&gt;</a:t>
            </a:r>
          </a:p>
          <a:p>
            <a:pPr lvl="1"/>
            <a:r>
              <a:rPr lang="en-US" dirty="0" smtClean="0"/>
              <a:t>Invisible by default</a:t>
            </a:r>
          </a:p>
          <a:p>
            <a:pPr lvl="1"/>
            <a:r>
              <a:rPr lang="en-US" dirty="0" smtClean="0"/>
              <a:t>Deprecated in HTML5, but would still probably work</a:t>
            </a:r>
          </a:p>
          <a:p>
            <a:r>
              <a:rPr lang="en-US" dirty="0" smtClean="0"/>
              <a:t>ID/Header</a:t>
            </a:r>
          </a:p>
          <a:p>
            <a:pPr lvl="1"/>
            <a:r>
              <a:rPr lang="en-US" dirty="0" smtClean="0"/>
              <a:t>Used in cells of complex tables to match headers and cell</a:t>
            </a:r>
          </a:p>
          <a:p>
            <a:pPr lvl="1"/>
            <a:r>
              <a:rPr lang="en-US" b="1" dirty="0" smtClean="0"/>
              <a:t>Each cell </a:t>
            </a:r>
            <a:r>
              <a:rPr lang="en-US" dirty="0" smtClean="0"/>
              <a:t>needs IDs to match a HEADER</a:t>
            </a:r>
          </a:p>
          <a:p>
            <a:pPr lvl="1"/>
            <a:r>
              <a:rPr lang="en-US" dirty="0" smtClean="0">
                <a:hlinkClick r:id="rId2"/>
              </a:rPr>
              <a:t>http://</a:t>
            </a:r>
            <a:r>
              <a:rPr lang="en-US" dirty="0" err="1" smtClean="0">
                <a:hlinkClick r:id="rId2"/>
              </a:rPr>
              <a:t>accessibility.psu.edu</a:t>
            </a:r>
            <a:r>
              <a:rPr lang="en-US" dirty="0" smtClean="0">
                <a:hlinkClick r:id="rId2"/>
              </a:rPr>
              <a:t>/</a:t>
            </a:r>
            <a:r>
              <a:rPr lang="en-US" dirty="0" err="1" smtClean="0">
                <a:hlinkClick r:id="rId2"/>
              </a:rPr>
              <a:t>tablecomplexhtml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651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Blockers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Poor link text</a:t>
            </a:r>
          </a:p>
          <a:p>
            <a:pPr lvl="1"/>
            <a:r>
              <a:rPr lang="en-US" dirty="0"/>
              <a:t>Where is “here”? Read more where?</a:t>
            </a:r>
          </a:p>
          <a:p>
            <a:r>
              <a:rPr lang="en-US" dirty="0" smtClean="0"/>
              <a:t>No Table Headers/Captions</a:t>
            </a:r>
          </a:p>
          <a:p>
            <a:pPr lvl="1"/>
            <a:r>
              <a:rPr lang="en-US" dirty="0" smtClean="0"/>
              <a:t>Caption: title of the table</a:t>
            </a:r>
          </a:p>
          <a:p>
            <a:pPr lvl="1"/>
            <a:r>
              <a:rPr lang="en-US" dirty="0" smtClean="0"/>
              <a:t>Header: tops of rows, left col</a:t>
            </a:r>
          </a:p>
          <a:p>
            <a:pPr lvl="2"/>
            <a:r>
              <a:rPr lang="en-US" dirty="0" smtClean="0"/>
              <a:t>Listing types of data</a:t>
            </a:r>
          </a:p>
          <a:p>
            <a:r>
              <a:rPr lang="en-US" dirty="0" smtClean="0"/>
              <a:t>Poorly labeled form field</a:t>
            </a:r>
          </a:p>
          <a:p>
            <a:pPr lvl="1"/>
            <a:r>
              <a:rPr lang="en-US" dirty="0" smtClean="0"/>
              <a:t>Identifies what should go into that blank box</a:t>
            </a:r>
          </a:p>
          <a:p>
            <a:r>
              <a:rPr lang="en-US" dirty="0"/>
              <a:t>Videos without Captions</a:t>
            </a:r>
          </a:p>
          <a:p>
            <a:pPr lvl="1"/>
            <a:r>
              <a:rPr lang="en-US" dirty="0"/>
              <a:t>Audio without </a:t>
            </a:r>
            <a:r>
              <a:rPr lang="en-US" dirty="0" smtClean="0"/>
              <a:t>transcripts</a:t>
            </a:r>
            <a:endParaRPr lang="en-US" dirty="0"/>
          </a:p>
          <a:p>
            <a:pPr lvl="1"/>
            <a:r>
              <a:rPr lang="en-US" dirty="0" smtClean="0"/>
              <a:t>See </a:t>
            </a:r>
            <a:r>
              <a:rPr lang="en-US" dirty="0" smtClean="0">
                <a:hlinkClick r:id="rId3"/>
              </a:rPr>
              <a:t>http://</a:t>
            </a:r>
            <a:r>
              <a:rPr lang="en-US" dirty="0" err="1" smtClean="0">
                <a:hlinkClick r:id="rId3"/>
              </a:rPr>
              <a:t>accessibility.psu.edu</a:t>
            </a:r>
            <a:r>
              <a:rPr lang="en-US" dirty="0" smtClean="0">
                <a:hlinkClick r:id="rId3"/>
              </a:rPr>
              <a:t>/video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878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Troubleshooting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http://blogs.tlt.psu.edu/projects/accessibilitydemo/DW/tablefix1.</a:t>
            </a:r>
            <a:r>
              <a:rPr lang="en-US" dirty="0" smtClean="0">
                <a:hlinkClick r:id="rId2"/>
              </a:rPr>
              <a:t>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http://blogs.tlt.psu.edu/projects/accessibilitydemo/DW/tablefix2.</a:t>
            </a:r>
            <a:r>
              <a:rPr lang="en-US" dirty="0" smtClean="0">
                <a:hlinkClick r:id="rId3"/>
              </a:rPr>
              <a:t>html</a:t>
            </a:r>
            <a:endParaRPr lang="en-US" dirty="0" smtClean="0"/>
          </a:p>
          <a:p>
            <a:r>
              <a:rPr lang="en-US" dirty="0">
                <a:hlinkClick r:id="rId4"/>
              </a:rPr>
              <a:t>http://blogs.tlt.psu.edu/projects/accessibilitydemo/DW/tablefix3.</a:t>
            </a:r>
            <a:r>
              <a:rPr lang="en-US" dirty="0" smtClean="0">
                <a:hlinkClick r:id="rId4"/>
              </a:rPr>
              <a:t>html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470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Troubleshooting 1</a:t>
            </a:r>
            <a:endParaRPr lang="en-US" dirty="0"/>
          </a:p>
        </p:txBody>
      </p:sp>
      <p:pic>
        <p:nvPicPr>
          <p:cNvPr id="4" name="Picture 3" descr="Mt Olympus Board of Directors, Includes Stormbringer, Zeus; Director of Justice, Hera; Director of the Sea, Poseidon. . No header row, and first row is 2 merged cells with &quot;Mt Olympus Board of Directors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834172"/>
            <a:ext cx="7179522" cy="357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275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Styled Captions, Headers</a:t>
            </a:r>
            <a:endParaRPr lang="en-US" dirty="0"/>
          </a:p>
        </p:txBody>
      </p:sp>
      <p:pic>
        <p:nvPicPr>
          <p:cNvPr id="4" name="Picture 3" descr="Mt Olympus with Board of Directors in caption and Headers for &quot;Office&quot; and &quot;Deity Name&quot;. Caption is styled to look like an index card rounded tab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81" y="1745468"/>
            <a:ext cx="7086912" cy="427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648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2: Latin Verb Table</a:t>
            </a:r>
            <a:endParaRPr lang="en-US" dirty="0"/>
          </a:p>
        </p:txBody>
      </p:sp>
      <p:pic>
        <p:nvPicPr>
          <p:cNvPr id="7" name="Picture 6" descr="Latin verb forms for ago, agere, egi, actum in present, future, imperfect tenses. Column headers indicate singular/plural and active/passiv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80" y="1757392"/>
            <a:ext cx="7044720" cy="397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615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71024"/>
            <a:ext cx="7201823" cy="89463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Each table captioned</a:t>
            </a:r>
          </a:p>
          <a:p>
            <a:pPr lvl="1"/>
            <a:r>
              <a:rPr lang="en-US" dirty="0" smtClean="0"/>
              <a:t>Can combine with appropriate headings (H3/H4)</a:t>
            </a:r>
            <a:endParaRPr lang="en-US" dirty="0"/>
          </a:p>
        </p:txBody>
      </p:sp>
      <p:pic>
        <p:nvPicPr>
          <p:cNvPr id="5" name="Picture 4" descr="Tables for ago 'to act' for present indicative and imperfect indicative, Row headers addded for 1st, 2nd 3rd person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36" y="2655455"/>
            <a:ext cx="6555711" cy="400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421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Very Complex Table</a:t>
            </a:r>
            <a:endParaRPr lang="en-US" dirty="0"/>
          </a:p>
        </p:txBody>
      </p:sp>
      <p:pic>
        <p:nvPicPr>
          <p:cNvPr id="5" name="Picture 4" descr="Color coded Germanic language family table. Cells merged to reflect length of time and language family relationships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654773"/>
            <a:ext cx="7068880" cy="451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7301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Maybe it</a:t>
            </a:r>
            <a:r>
              <a:rPr lang="fr-FR" dirty="0" smtClean="0"/>
              <a:t>’</a:t>
            </a:r>
            <a:r>
              <a:rPr lang="en-US" dirty="0" smtClean="0"/>
              <a:t>s a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Proto Germanic (750 BC - 1 AD</a:t>
            </a:r>
            <a:r>
              <a:rPr lang="en-US" dirty="0" smtClean="0"/>
              <a:t>)</a:t>
            </a:r>
          </a:p>
          <a:p>
            <a:pPr marL="742950" lvl="1" indent="-514350">
              <a:buFont typeface="+mj-lt"/>
              <a:buAutoNum type="romanUcPeriod"/>
            </a:pPr>
            <a:r>
              <a:rPr lang="en-US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East </a:t>
            </a:r>
            <a:r>
              <a:rPr lang="en-US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Germanic (1 AD - 300 AD)</a:t>
            </a:r>
          </a:p>
          <a:p>
            <a:pPr marL="914400" lvl="2" indent="-457200">
              <a:buFont typeface="+mj-lt"/>
              <a:buAutoNum type="alphaLcPeriod"/>
            </a:pPr>
            <a:r>
              <a:rPr lang="en-US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Gothic† (mostly extinct by 9th century AD)</a:t>
            </a:r>
          </a:p>
          <a:p>
            <a:pPr marL="914400" lvl="2" indent="-457200">
              <a:buFont typeface="+mj-lt"/>
              <a:buAutoNum type="alphaLcPeriod"/>
            </a:pPr>
            <a:r>
              <a:rPr lang="en-US" dirty="0" err="1">
                <a:solidFill>
                  <a:schemeClr val="accent2">
                    <a:lumMod val="75000"/>
                    <a:lumOff val="25000"/>
                  </a:schemeClr>
                </a:solidFill>
              </a:rPr>
              <a:t>Vandalic</a:t>
            </a:r>
            <a:r>
              <a:rPr lang="en-US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† (extinct by 6th century AD)</a:t>
            </a:r>
          </a:p>
          <a:p>
            <a:pPr marL="914400" lvl="2" indent="-457200">
              <a:buFont typeface="+mj-lt"/>
              <a:buAutoNum type="alphaLcPeriod"/>
            </a:pPr>
            <a:r>
              <a:rPr lang="en-US" dirty="0" err="1">
                <a:solidFill>
                  <a:schemeClr val="accent2">
                    <a:lumMod val="75000"/>
                    <a:lumOff val="25000"/>
                  </a:schemeClr>
                </a:solidFill>
              </a:rPr>
              <a:t>Burgundian</a:t>
            </a:r>
            <a:r>
              <a:rPr lang="en-US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 (extinct by 6th century AD)</a:t>
            </a:r>
          </a:p>
          <a:p>
            <a:pPr marL="914400" lvl="2" indent="-457200">
              <a:buFont typeface="+mj-lt"/>
              <a:buAutoNum type="alphaLcPeriod"/>
            </a:pPr>
            <a:r>
              <a:rPr lang="en-US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Crimean Gothic†</a:t>
            </a:r>
          </a:p>
          <a:p>
            <a:pPr marL="685800" lvl="1" indent="-457200">
              <a:buFont typeface="+mj-lt"/>
              <a:buAutoNum type="romanUcPeriod"/>
            </a:pPr>
            <a:r>
              <a:rPr lang="en-US" b="1" dirty="0">
                <a:solidFill>
                  <a:srgbClr val="0000FF"/>
                </a:solidFill>
              </a:rPr>
              <a:t>West Germanic (1 AD - 300 AD)</a:t>
            </a:r>
          </a:p>
          <a:p>
            <a:pPr marL="914400" lvl="2" indent="-457200">
              <a:buFont typeface="+mj-lt"/>
              <a:buAutoNum type="alphaLcPeriod"/>
            </a:pPr>
            <a:r>
              <a:rPr lang="en-US" dirty="0" err="1">
                <a:solidFill>
                  <a:srgbClr val="0000FF"/>
                </a:solidFill>
              </a:rPr>
              <a:t>Irminonic</a:t>
            </a:r>
            <a:r>
              <a:rPr lang="en-US" dirty="0">
                <a:solidFill>
                  <a:srgbClr val="0000FF"/>
                </a:solidFill>
              </a:rPr>
              <a:t> (High German) to Old High German to German</a:t>
            </a:r>
          </a:p>
          <a:p>
            <a:pPr marL="914400" lvl="2" indent="-457200">
              <a:buFont typeface="+mj-lt"/>
              <a:buAutoNum type="alphaLcPeriod"/>
            </a:pPr>
            <a:r>
              <a:rPr lang="en-US" dirty="0" err="1">
                <a:solidFill>
                  <a:srgbClr val="0000FF"/>
                </a:solidFill>
              </a:rPr>
              <a:t>Istaevonic</a:t>
            </a:r>
            <a:r>
              <a:rPr lang="en-US" dirty="0">
                <a:solidFill>
                  <a:srgbClr val="0000FF"/>
                </a:solidFill>
              </a:rPr>
              <a:t>/</a:t>
            </a:r>
            <a:r>
              <a:rPr lang="en-US" dirty="0" err="1">
                <a:solidFill>
                  <a:srgbClr val="0000FF"/>
                </a:solidFill>
              </a:rPr>
              <a:t>Franconian</a:t>
            </a:r>
            <a:r>
              <a:rPr lang="en-US" dirty="0">
                <a:solidFill>
                  <a:srgbClr val="0000FF"/>
                </a:solidFill>
              </a:rPr>
              <a:t> to Old Frankish to Middle Dutch</a:t>
            </a:r>
          </a:p>
          <a:p>
            <a:pPr marL="1085850" lvl="3" indent="-400050">
              <a:buFont typeface="+mj-lt"/>
              <a:buAutoNum type="romanLcPeriod"/>
            </a:pPr>
            <a:r>
              <a:rPr lang="en-US" b="1" dirty="0">
                <a:solidFill>
                  <a:srgbClr val="0000FF"/>
                </a:solidFill>
              </a:rPr>
              <a:t>Dutch</a:t>
            </a:r>
          </a:p>
          <a:p>
            <a:pPr marL="1085850" lvl="3" indent="-400050">
              <a:buFont typeface="+mj-lt"/>
              <a:buAutoNum type="romanLcPeriod"/>
            </a:pPr>
            <a:r>
              <a:rPr lang="en-US" b="1" dirty="0">
                <a:solidFill>
                  <a:srgbClr val="0000FF"/>
                </a:solidFill>
              </a:rPr>
              <a:t>Afrikaans</a:t>
            </a:r>
          </a:p>
          <a:p>
            <a:pPr marL="914400" lvl="2" indent="-457200">
              <a:buFont typeface="+mj-lt"/>
              <a:buAutoNum type="alphaLcPeriod"/>
            </a:pPr>
            <a:r>
              <a:rPr lang="en-US" dirty="0" err="1">
                <a:solidFill>
                  <a:srgbClr val="0000FF"/>
                </a:solidFill>
              </a:rPr>
              <a:t>Ingvaeonic</a:t>
            </a:r>
            <a:endParaRPr lang="en-US" dirty="0">
              <a:solidFill>
                <a:srgbClr val="0000FF"/>
              </a:solidFill>
            </a:endParaRPr>
          </a:p>
          <a:p>
            <a:pPr marL="1085850" lvl="3" indent="-400050">
              <a:buFont typeface="+mj-lt"/>
              <a:buAutoNum type="romanLcPeriod"/>
            </a:pPr>
            <a:r>
              <a:rPr lang="en-US" b="1" dirty="0">
                <a:solidFill>
                  <a:srgbClr val="0000FF"/>
                </a:solidFill>
              </a:rPr>
              <a:t>Old Saxon to Low German/Saxon</a:t>
            </a:r>
          </a:p>
          <a:p>
            <a:pPr marL="1085850" lvl="3" indent="-400050">
              <a:buFont typeface="+mj-lt"/>
              <a:buAutoNum type="romanLcPeriod"/>
            </a:pPr>
            <a:r>
              <a:rPr lang="en-US" b="1" dirty="0">
                <a:solidFill>
                  <a:srgbClr val="0000FF"/>
                </a:solidFill>
              </a:rPr>
              <a:t>Anglo-Frisian</a:t>
            </a:r>
          </a:p>
          <a:p>
            <a:pPr marL="1257300" lvl="4" indent="-342900">
              <a:buFont typeface="+mj-lt"/>
              <a:buAutoNum type="alphaUcPeriod"/>
            </a:pPr>
            <a:r>
              <a:rPr lang="en-US" b="1" dirty="0">
                <a:solidFill>
                  <a:srgbClr val="0000FF"/>
                </a:solidFill>
              </a:rPr>
              <a:t>Old Frisian to Modern </a:t>
            </a:r>
            <a:r>
              <a:rPr lang="en-US" b="1" dirty="0" err="1">
                <a:solidFill>
                  <a:srgbClr val="0000FF"/>
                </a:solidFill>
              </a:rPr>
              <a:t>Frisan</a:t>
            </a:r>
            <a:endParaRPr lang="en-US" b="1" dirty="0">
              <a:solidFill>
                <a:srgbClr val="0000FF"/>
              </a:solidFill>
            </a:endParaRPr>
          </a:p>
          <a:p>
            <a:pPr marL="1257300" lvl="4" indent="-342900">
              <a:buFont typeface="+mj-lt"/>
              <a:buAutoNum type="alphaUcPeriod"/>
            </a:pPr>
            <a:r>
              <a:rPr lang="en-US" b="1" dirty="0">
                <a:solidFill>
                  <a:srgbClr val="0000FF"/>
                </a:solidFill>
              </a:rPr>
              <a:t>Old English</a:t>
            </a:r>
          </a:p>
          <a:p>
            <a:pPr marL="1492250" lvl="5" indent="-342900">
              <a:buFont typeface="Wingdings" charset="2"/>
              <a:buAutoNum type="arabicPlain"/>
            </a:pPr>
            <a:r>
              <a:rPr lang="en-US" b="1" dirty="0">
                <a:solidFill>
                  <a:srgbClr val="0000FF"/>
                </a:solidFill>
              </a:rPr>
              <a:t>Scots</a:t>
            </a:r>
          </a:p>
          <a:p>
            <a:pPr marL="1492250" lvl="5" indent="-342900">
              <a:buFont typeface="Wingdings" charset="2"/>
              <a:buAutoNum type="arabicPlain"/>
            </a:pPr>
            <a:r>
              <a:rPr lang="en-US" b="1" dirty="0">
                <a:solidFill>
                  <a:srgbClr val="0000FF"/>
                </a:solidFill>
              </a:rPr>
              <a:t>English</a:t>
            </a:r>
          </a:p>
        </p:txBody>
      </p:sp>
    </p:spTree>
    <p:extLst>
      <p:ext uri="{BB962C8B-B14F-4D97-AF65-F5344CB8AC3E}">
        <p14:creationId xmlns:p14="http://schemas.microsoft.com/office/powerpoint/2010/main" val="40608054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in WCAG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Label everything </a:t>
            </a:r>
            <a:r>
              <a:rPr lang="en-US" dirty="0" smtClean="0">
                <a:solidFill>
                  <a:srgbClr val="2A6940"/>
                </a:solidFill>
              </a:rPr>
              <a:t>CORRECTLY</a:t>
            </a:r>
          </a:p>
          <a:p>
            <a:pPr lvl="2"/>
            <a:r>
              <a:rPr lang="en-US" dirty="0"/>
              <a:t>WCAG 2.0 Guideline 1.1.1</a:t>
            </a:r>
            <a:r>
              <a:rPr lang="en-US" b="0" dirty="0"/>
              <a:t>– </a:t>
            </a:r>
            <a:r>
              <a:rPr lang="en-US" b="0" dirty="0">
                <a:solidFill>
                  <a:schemeClr val="tx1"/>
                </a:solidFill>
              </a:rPr>
              <a:t>"If non-text content is a control or accepts user input, then it has a name that describes its purpose</a:t>
            </a:r>
            <a:r>
              <a:rPr lang="en-US" b="0" dirty="0" smtClean="0">
                <a:solidFill>
                  <a:schemeClr val="tx1"/>
                </a:solidFill>
              </a:rPr>
              <a:t>.”	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WCAG </a:t>
            </a:r>
            <a:r>
              <a:rPr lang="en-US" dirty="0">
                <a:solidFill>
                  <a:schemeClr val="tx1"/>
                </a:solidFill>
              </a:rPr>
              <a:t>2.0 Guideline 3.3.2</a:t>
            </a:r>
            <a:r>
              <a:rPr lang="en-US" b="0" dirty="0">
                <a:solidFill>
                  <a:schemeClr val="tx1"/>
                </a:solidFill>
              </a:rPr>
              <a:t>— "Labels or instructions are provided when content requires user input. </a:t>
            </a:r>
            <a:r>
              <a:rPr lang="en-US" b="0" dirty="0" smtClean="0">
                <a:solidFill>
                  <a:schemeClr val="tx1"/>
                </a:solidFill>
              </a:rPr>
              <a:t>”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WCAG 2.0 Guideline 4.1.2</a:t>
            </a:r>
            <a:r>
              <a:rPr lang="en-US" b="0" dirty="0">
                <a:solidFill>
                  <a:schemeClr val="tx1"/>
                </a:solidFill>
              </a:rPr>
              <a:t>— "For all user interface components (including but not limited to: form elements, links and components generated by scripts), the name and role can be programmatically determined.”</a:t>
            </a:r>
            <a:endParaRPr lang="en-US" b="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1278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Properly Labeled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71023"/>
            <a:ext cx="7201823" cy="388336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Enclosed in FORM tag</a:t>
            </a:r>
          </a:p>
          <a:p>
            <a:pPr lvl="1"/>
            <a:r>
              <a:rPr lang="en-US" dirty="0" smtClean="0"/>
              <a:t>When FORM tag skipped, JAWS does not enter forms mode.</a:t>
            </a:r>
          </a:p>
          <a:p>
            <a:r>
              <a:rPr lang="en-US" dirty="0" smtClean="0"/>
              <a:t>Labeling means</a:t>
            </a:r>
          </a:p>
          <a:p>
            <a:pPr lvl="1"/>
            <a:r>
              <a:rPr lang="en-US" dirty="0" smtClean="0"/>
              <a:t>Mechanism exists to match form field with identifier</a:t>
            </a:r>
          </a:p>
          <a:p>
            <a:r>
              <a:rPr lang="en-US" dirty="0" smtClean="0"/>
              <a:t>In HTML use LABEL tag</a:t>
            </a:r>
          </a:p>
          <a:p>
            <a:pPr lvl="3"/>
            <a:r>
              <a:rPr lang="en-US" dirty="0" smtClean="0"/>
              <a:t>&lt;form&gt;</a:t>
            </a:r>
            <a:br>
              <a:rPr lang="en-US" dirty="0" smtClean="0"/>
            </a:br>
            <a:r>
              <a:rPr lang="en-US" dirty="0" smtClean="0"/>
              <a:t>      &lt;</a:t>
            </a:r>
            <a:r>
              <a:rPr lang="en-US" dirty="0">
                <a:solidFill>
                  <a:srgbClr val="B40C78"/>
                </a:solidFill>
              </a:rPr>
              <a:t>label for "</a:t>
            </a:r>
            <a:r>
              <a:rPr lang="en-US" dirty="0" err="1">
                <a:solidFill>
                  <a:srgbClr val="B40C78"/>
                </a:solidFill>
              </a:rPr>
              <a:t>yourname</a:t>
            </a:r>
            <a:r>
              <a:rPr lang="en-US" dirty="0">
                <a:solidFill>
                  <a:srgbClr val="B40C78"/>
                </a:solidFill>
              </a:rPr>
              <a:t>"</a:t>
            </a:r>
            <a:r>
              <a:rPr lang="en-US" dirty="0"/>
              <a:t>&gt; </a:t>
            </a:r>
            <a:r>
              <a:rPr lang="en-US" b="1" dirty="0" smtClean="0"/>
              <a:t>Your </a:t>
            </a:r>
            <a:r>
              <a:rPr lang="en-US" b="1" dirty="0"/>
              <a:t>Name</a:t>
            </a:r>
            <a:r>
              <a:rPr lang="en-US" dirty="0"/>
              <a:t> </a:t>
            </a:r>
            <a:r>
              <a:rPr lang="en-US" dirty="0" smtClean="0"/>
              <a:t>&lt;</a:t>
            </a:r>
            <a:r>
              <a:rPr lang="en-US" dirty="0"/>
              <a:t>/label&gt;</a:t>
            </a:r>
            <a:r>
              <a:rPr lang="en-US" dirty="0" smtClean="0"/>
              <a:t>       &lt;</a:t>
            </a:r>
            <a:r>
              <a:rPr lang="en-US" dirty="0"/>
              <a:t>input type="text" name="</a:t>
            </a:r>
            <a:r>
              <a:rPr lang="en-US" dirty="0" err="1" smtClean="0"/>
              <a:t>yourname</a:t>
            </a:r>
            <a:r>
              <a:rPr lang="en-US" dirty="0" smtClean="0"/>
              <a:t>” </a:t>
            </a:r>
            <a:r>
              <a:rPr lang="en-US" dirty="0" smtClean="0">
                <a:solidFill>
                  <a:srgbClr val="B40C78"/>
                </a:solidFill>
              </a:rPr>
              <a:t>id</a:t>
            </a:r>
            <a:r>
              <a:rPr lang="en-US" dirty="0">
                <a:solidFill>
                  <a:srgbClr val="B40C78"/>
                </a:solidFill>
              </a:rPr>
              <a:t>="</a:t>
            </a:r>
            <a:r>
              <a:rPr lang="en-US" dirty="0" err="1" smtClean="0">
                <a:solidFill>
                  <a:srgbClr val="B40C78"/>
                </a:solidFill>
              </a:rPr>
              <a:t>yourname</a:t>
            </a:r>
            <a:r>
              <a:rPr lang="en-US" dirty="0" smtClean="0">
                <a:solidFill>
                  <a:srgbClr val="B40C78"/>
                </a:solidFill>
              </a:rPr>
              <a:t>”</a:t>
            </a: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&lt;/form&gt;</a:t>
            </a:r>
            <a:endParaRPr lang="en-US" dirty="0"/>
          </a:p>
        </p:txBody>
      </p:sp>
      <p:pic>
        <p:nvPicPr>
          <p:cNvPr id="4" name="Picture 3" descr="Label.png" title="Field Form: Your Name + Edit text fiel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45" y="5705571"/>
            <a:ext cx="4241800" cy="7239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92573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field is required</a:t>
            </a:r>
          </a:p>
          <a:p>
            <a:pPr lvl="1"/>
            <a:r>
              <a:rPr lang="en-US" dirty="0" smtClean="0"/>
              <a:t>Indicate it with text (*/”Required”)</a:t>
            </a:r>
          </a:p>
          <a:p>
            <a:pPr lvl="2"/>
            <a:r>
              <a:rPr lang="en-US" dirty="0" smtClean="0"/>
              <a:t>Formatting alone insufficient</a:t>
            </a:r>
          </a:p>
          <a:p>
            <a:pPr lvl="1"/>
            <a:r>
              <a:rPr lang="en-US" dirty="0" smtClean="0"/>
              <a:t>Include that symbol in the LABEL tag</a:t>
            </a:r>
          </a:p>
          <a:p>
            <a:pPr lvl="3"/>
            <a:r>
              <a:rPr lang="en-US" dirty="0"/>
              <a:t>&lt;</a:t>
            </a:r>
            <a:r>
              <a:rPr lang="en-US" dirty="0">
                <a:solidFill>
                  <a:srgbClr val="B40C78"/>
                </a:solidFill>
              </a:rPr>
              <a:t>label for "</a:t>
            </a:r>
            <a:r>
              <a:rPr lang="en-US" dirty="0" err="1" smtClean="0">
                <a:solidFill>
                  <a:srgbClr val="B40C78"/>
                </a:solidFill>
              </a:rPr>
              <a:t>yourname</a:t>
            </a:r>
            <a:r>
              <a:rPr lang="en-US" dirty="0" smtClean="0">
                <a:solidFill>
                  <a:srgbClr val="B40C78"/>
                </a:solidFill>
              </a:rPr>
              <a:t>”</a:t>
            </a:r>
            <a:r>
              <a:rPr lang="en-US" dirty="0" smtClean="0"/>
              <a:t>&gt;*</a:t>
            </a:r>
            <a:r>
              <a:rPr lang="en-US" b="1" dirty="0" smtClean="0"/>
              <a:t>Your </a:t>
            </a:r>
            <a:r>
              <a:rPr lang="en-US" b="1" dirty="0"/>
              <a:t>Name</a:t>
            </a:r>
            <a:r>
              <a:rPr lang="en-US" dirty="0"/>
              <a:t> &lt;/label&gt; &lt;input type="text" name="</a:t>
            </a:r>
            <a:r>
              <a:rPr lang="en-US" dirty="0" err="1"/>
              <a:t>yourname</a:t>
            </a:r>
            <a:r>
              <a:rPr lang="en-US" dirty="0"/>
              <a:t>” </a:t>
            </a:r>
            <a:r>
              <a:rPr lang="en-US" dirty="0">
                <a:solidFill>
                  <a:srgbClr val="B40C78"/>
                </a:solidFill>
              </a:rPr>
              <a:t>id="</a:t>
            </a:r>
            <a:r>
              <a:rPr lang="en-US" dirty="0" err="1">
                <a:solidFill>
                  <a:srgbClr val="B40C78"/>
                </a:solidFill>
              </a:rPr>
              <a:t>yourname</a:t>
            </a:r>
            <a:r>
              <a:rPr lang="en-US" dirty="0">
                <a:solidFill>
                  <a:srgbClr val="B40C78"/>
                </a:solidFill>
              </a:rPr>
              <a:t>”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Instructions</a:t>
            </a:r>
          </a:p>
          <a:p>
            <a:pPr lvl="1"/>
            <a:r>
              <a:rPr lang="en-US" dirty="0" smtClean="0"/>
              <a:t>Should be before FORM tag</a:t>
            </a:r>
          </a:p>
          <a:p>
            <a:pPr lvl="2"/>
            <a:r>
              <a:rPr lang="en-US" dirty="0" smtClean="0"/>
              <a:t>Text not in LABEL or LEGEND Tag </a:t>
            </a:r>
            <a:r>
              <a:rPr lang="en-US" dirty="0" smtClean="0">
                <a:solidFill>
                  <a:srgbClr val="C00202"/>
                </a:solidFill>
              </a:rPr>
              <a:t>(next slide)</a:t>
            </a:r>
            <a:r>
              <a:rPr lang="en-US" dirty="0" smtClean="0"/>
              <a:t> is NOT read in JAWS.</a:t>
            </a:r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499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71024"/>
            <a:ext cx="7201823" cy="497371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CMS Benefits</a:t>
            </a:r>
          </a:p>
          <a:p>
            <a:pPr lvl="1"/>
            <a:r>
              <a:rPr lang="en-US" dirty="0" smtClean="0"/>
              <a:t>Standardize templates, CSS</a:t>
            </a:r>
          </a:p>
          <a:p>
            <a:pPr lvl="1"/>
            <a:r>
              <a:rPr lang="en-US" dirty="0" smtClean="0"/>
              <a:t>Some allow control over WYSIWYG editor</a:t>
            </a:r>
          </a:p>
          <a:p>
            <a:r>
              <a:rPr lang="en-US" dirty="0" smtClean="0"/>
              <a:t>CMS Issues</a:t>
            </a:r>
          </a:p>
          <a:p>
            <a:pPr lvl="1"/>
            <a:r>
              <a:rPr lang="en-US" dirty="0" smtClean="0"/>
              <a:t>May need to train content providers</a:t>
            </a:r>
          </a:p>
          <a:p>
            <a:pPr lvl="2"/>
            <a:r>
              <a:rPr lang="en-US" dirty="0" smtClean="0"/>
              <a:t>ALT tags, subheadings, tables</a:t>
            </a:r>
          </a:p>
          <a:p>
            <a:pPr lvl="1"/>
            <a:r>
              <a:rPr lang="en-US" dirty="0" smtClean="0"/>
              <a:t>Not all default templates are accessible</a:t>
            </a:r>
          </a:p>
          <a:p>
            <a:pPr lvl="2"/>
            <a:r>
              <a:rPr lang="en-US" dirty="0" smtClean="0"/>
              <a:t>Change templates?</a:t>
            </a:r>
          </a:p>
          <a:p>
            <a:pPr lvl="2"/>
            <a:r>
              <a:rPr lang="en-US" dirty="0" smtClean="0"/>
              <a:t>New CMS?</a:t>
            </a:r>
          </a:p>
          <a:p>
            <a:pPr lvl="2"/>
            <a:r>
              <a:rPr lang="en-US" dirty="0" smtClean="0"/>
              <a:t>How large is the error?</a:t>
            </a:r>
          </a:p>
          <a:p>
            <a:r>
              <a:rPr lang="en-US" dirty="0" smtClean="0"/>
              <a:t>Compliance Sheriff scores</a:t>
            </a:r>
          </a:p>
          <a:p>
            <a:pPr lvl="1"/>
            <a:r>
              <a:rPr lang="en-US" dirty="0" smtClean="0"/>
              <a:t>Some errors false positives or not major</a:t>
            </a:r>
          </a:p>
          <a:p>
            <a:pPr lvl="1"/>
            <a:r>
              <a:rPr lang="en-US" dirty="0" smtClean="0"/>
              <a:t>Need to consider resources, impact</a:t>
            </a:r>
          </a:p>
          <a:p>
            <a:pPr lvl="2"/>
            <a:r>
              <a:rPr lang="en-US" dirty="0" smtClean="0"/>
              <a:t>Don’t raise CS score if it is detrimental to JAWS user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6715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Checkboxes/Radio Buttons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71024"/>
            <a:ext cx="7201823" cy="188224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Each option (radio button) needs LABEL</a:t>
            </a:r>
          </a:p>
          <a:p>
            <a:r>
              <a:rPr lang="en-US" dirty="0" smtClean="0"/>
              <a:t>Question in FIELDSET (rectangle) in LEGEND text</a:t>
            </a:r>
          </a:p>
          <a:p>
            <a:pPr lvl="1"/>
            <a:r>
              <a:rPr lang="en-US" dirty="0" smtClean="0"/>
              <a:t>(R) = required field</a:t>
            </a:r>
            <a:endParaRPr lang="en-US" dirty="0"/>
          </a:p>
        </p:txBody>
      </p:sp>
      <p:pic>
        <p:nvPicPr>
          <p:cNvPr id="6" name="Picture 5" descr="Question asking for year of student (e.g. Freshman). The question is set in a Fieldset which is displayed as a rectange. The question text is at the top of the fieldset rectangle and includes indication that it's required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988712"/>
            <a:ext cx="6324600" cy="2413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84371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Checkboxes/Radio Buttons Tags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Each selection needs a LABEL</a:t>
            </a:r>
          </a:p>
          <a:p>
            <a:pPr lvl="1"/>
            <a:r>
              <a:rPr lang="en-US" dirty="0" smtClean="0"/>
              <a:t>LABEL can follow object</a:t>
            </a:r>
          </a:p>
          <a:p>
            <a:pPr lvl="3"/>
            <a:r>
              <a:rPr lang="en-US" dirty="0" smtClean="0"/>
              <a:t>&lt;input type=“radio” id=“freshman”… /&gt;</a:t>
            </a:r>
            <a:br>
              <a:rPr lang="en-US" dirty="0" smtClean="0"/>
            </a:br>
            <a:r>
              <a:rPr lang="en-US" dirty="0" smtClean="0"/>
              <a:t>&lt;label for “freshman”&gt;Freshman&lt;/label&gt;</a:t>
            </a:r>
          </a:p>
          <a:p>
            <a:r>
              <a:rPr lang="en-US" dirty="0" err="1" smtClean="0"/>
              <a:t>Fieldgroup</a:t>
            </a:r>
            <a:r>
              <a:rPr lang="en-US" dirty="0" smtClean="0"/>
              <a:t>/Legend</a:t>
            </a:r>
          </a:p>
          <a:p>
            <a:pPr lvl="1"/>
            <a:r>
              <a:rPr lang="en-US" dirty="0" smtClean="0"/>
              <a:t>Used to group fields &amp; radio but /checkboxes</a:t>
            </a:r>
          </a:p>
          <a:p>
            <a:pPr lvl="3"/>
            <a:r>
              <a:rPr lang="en-US" dirty="0" smtClean="0"/>
              <a:t>&lt;</a:t>
            </a:r>
            <a:r>
              <a:rPr lang="en-US" dirty="0" err="1"/>
              <a:t>fieldset</a:t>
            </a: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&lt;</a:t>
            </a:r>
            <a:r>
              <a:rPr lang="en-US" dirty="0"/>
              <a:t>legend&gt;Current Year </a:t>
            </a:r>
            <a:r>
              <a:rPr lang="en-US" dirty="0" smtClean="0"/>
              <a:t>&lt;b&gt;</a:t>
            </a:r>
            <a:r>
              <a:rPr lang="en-US" b="1" dirty="0" smtClean="0"/>
              <a:t>(</a:t>
            </a:r>
            <a:r>
              <a:rPr lang="en-US" b="1" dirty="0"/>
              <a:t>R</a:t>
            </a:r>
            <a:r>
              <a:rPr lang="en-US" b="1" dirty="0" smtClean="0"/>
              <a:t>)&lt;/b&gt;</a:t>
            </a:r>
            <a:r>
              <a:rPr lang="en-US" dirty="0" smtClean="0"/>
              <a:t>&lt;</a:t>
            </a:r>
            <a:r>
              <a:rPr lang="en-US" dirty="0"/>
              <a:t>/legend</a:t>
            </a: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…</a:t>
            </a:r>
            <a:br>
              <a:rPr lang="en-US" dirty="0" smtClean="0"/>
            </a:br>
            <a:r>
              <a:rPr lang="en-US" dirty="0" smtClean="0"/>
              <a:t>&lt;/</a:t>
            </a:r>
            <a:r>
              <a:rPr lang="en-US" dirty="0" err="1" smtClean="0"/>
              <a:t>fieldset</a:t>
            </a:r>
            <a:r>
              <a:rPr lang="en-US" dirty="0" smtClean="0"/>
              <a:t>&gt;</a:t>
            </a:r>
          </a:p>
          <a:p>
            <a:pPr lvl="1"/>
            <a:r>
              <a:rPr lang="en-US" dirty="0" smtClean="0"/>
              <a:t>Include Required Field </a:t>
            </a:r>
            <a:r>
              <a:rPr lang="en-US" b="1" dirty="0" smtClean="0">
                <a:solidFill>
                  <a:srgbClr val="B40C78"/>
                </a:solidFill>
              </a:rPr>
              <a:t>text</a:t>
            </a:r>
            <a:r>
              <a:rPr lang="en-US" dirty="0" smtClean="0">
                <a:solidFill>
                  <a:srgbClr val="B40C78"/>
                </a:solidFill>
              </a:rPr>
              <a:t> </a:t>
            </a:r>
            <a:r>
              <a:rPr lang="en-US" dirty="0" smtClean="0"/>
              <a:t>symbol in LEGEND</a:t>
            </a:r>
          </a:p>
          <a:p>
            <a:pPr lvl="2"/>
            <a:r>
              <a:rPr lang="en-US" dirty="0" smtClean="0"/>
              <a:t>Format changes alone not sufficient for </a:t>
            </a:r>
            <a:r>
              <a:rPr lang="en-US" dirty="0" err="1" smtClean="0"/>
              <a:t>screenreader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8025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include </a:t>
            </a:r>
            <a:r>
              <a:rPr lang="en-US" dirty="0" smtClean="0">
                <a:solidFill>
                  <a:srgbClr val="B40C78"/>
                </a:solidFill>
              </a:rPr>
              <a:t>Go/Submit/Submit </a:t>
            </a:r>
            <a:r>
              <a:rPr lang="en-US" dirty="0" smtClean="0"/>
              <a:t>button (i.e. no </a:t>
            </a:r>
            <a:r>
              <a:rPr lang="en-US" dirty="0" err="1" smtClean="0"/>
              <a:t>autosubmit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Screen readers often accidentally </a:t>
            </a:r>
            <a:r>
              <a:rPr lang="en-US" dirty="0" err="1" smtClean="0"/>
              <a:t>autosubmit</a:t>
            </a:r>
            <a:endParaRPr lang="en-US" dirty="0"/>
          </a:p>
          <a:p>
            <a:r>
              <a:rPr lang="en-US" dirty="0" smtClean="0"/>
              <a:t>If selection range is small use radio buttons instead of dropdown</a:t>
            </a:r>
          </a:p>
          <a:p>
            <a:pPr lvl="1"/>
            <a:r>
              <a:rPr lang="en-US" dirty="0" smtClean="0"/>
              <a:t>Easier for screen readers and some learning disabilities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2897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71024"/>
            <a:ext cx="7201823" cy="1009962"/>
          </a:xfrm>
        </p:spPr>
        <p:txBody>
          <a:bodyPr/>
          <a:lstStyle/>
          <a:p>
            <a:r>
              <a:rPr lang="en-US" dirty="0" smtClean="0"/>
              <a:t>Which search form is likely to have correct label?</a:t>
            </a:r>
            <a:endParaRPr lang="en-US" dirty="0"/>
          </a:p>
        </p:txBody>
      </p:sp>
      <p:pic>
        <p:nvPicPr>
          <p:cNvPr id="4" name="Picture 3" descr="Search box - search menu option - Go Butt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58" y="2680986"/>
            <a:ext cx="6458247" cy="654212"/>
          </a:xfrm>
          <a:prstGeom prst="rect">
            <a:avLst/>
          </a:prstGeom>
        </p:spPr>
      </p:pic>
      <p:pic>
        <p:nvPicPr>
          <p:cNvPr id="5" name="Picture 4" descr="&quot;Search this site&quot; text - Search box - Search butt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58" y="3690788"/>
            <a:ext cx="3315166" cy="1260697"/>
          </a:xfrm>
          <a:prstGeom prst="rect">
            <a:avLst/>
          </a:prstGeom>
        </p:spPr>
      </p:pic>
      <p:pic>
        <p:nvPicPr>
          <p:cNvPr id="7" name="Picture 6" descr="Search box - Search butto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58" y="5483039"/>
            <a:ext cx="5659272" cy="104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787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71024"/>
            <a:ext cx="7201823" cy="958651"/>
          </a:xfrm>
        </p:spPr>
        <p:txBody>
          <a:bodyPr/>
          <a:lstStyle/>
          <a:p>
            <a:r>
              <a:rPr lang="en-US" dirty="0" smtClean="0"/>
              <a:t>Design so that object and options are close together</a:t>
            </a:r>
            <a:endParaRPr lang="en-US" dirty="0"/>
          </a:p>
        </p:txBody>
      </p:sp>
      <p:pic>
        <p:nvPicPr>
          <p:cNvPr id="5" name="Picture 4" descr="ANGEL folder Chapter with links for settings reports utilities submi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" y="2629675"/>
            <a:ext cx="3937000" cy="66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0720" y="3290075"/>
            <a:ext cx="5596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ANGEL object name followed by links for actions</a:t>
            </a:r>
            <a:endParaRPr lang="en-US" b="1" dirty="0"/>
          </a:p>
        </p:txBody>
      </p:sp>
      <p:pic>
        <p:nvPicPr>
          <p:cNvPr id="4" name="Picture 3" descr="Blog entry list with publish delete link on top and single check boxes for each entr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4361412"/>
            <a:ext cx="6645517" cy="18526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199" y="6388186"/>
            <a:ext cx="5397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Action and selection of blog object separated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086460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Drag and Drop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 for text-based actions as well as drag and drop</a:t>
            </a:r>
            <a:endParaRPr lang="en-US" dirty="0"/>
          </a:p>
        </p:txBody>
      </p:sp>
      <p:pic>
        <p:nvPicPr>
          <p:cNvPr id="4" name="Picture 3" descr="Netflix allows users to change sequence number in queue or use drag and dro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2887948"/>
            <a:ext cx="7006102" cy="355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912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87442"/>
            <a:ext cx="7201823" cy="620686"/>
          </a:xfrm>
        </p:spPr>
        <p:txBody>
          <a:bodyPr/>
          <a:lstStyle/>
          <a:p>
            <a:r>
              <a:rPr lang="en-US" dirty="0" smtClean="0"/>
              <a:t>Indicating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60528"/>
            <a:ext cx="7201823" cy="181810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Error reports</a:t>
            </a:r>
          </a:p>
          <a:p>
            <a:pPr lvl="1"/>
            <a:r>
              <a:rPr lang="en-US" dirty="0" smtClean="0"/>
              <a:t>Should identify fields with errors</a:t>
            </a:r>
          </a:p>
          <a:p>
            <a:pPr lvl="1"/>
            <a:r>
              <a:rPr lang="en-US" dirty="0" smtClean="0"/>
              <a:t>Use text, not just formatting</a:t>
            </a:r>
          </a:p>
          <a:p>
            <a:pPr lvl="2"/>
            <a:r>
              <a:rPr lang="en-US" dirty="0"/>
              <a:t>Bad examples: </a:t>
            </a:r>
            <a:r>
              <a:rPr lang="en-US" dirty="0">
                <a:hlinkClick r:id="rId3"/>
              </a:rPr>
              <a:t>http://</a:t>
            </a:r>
            <a:r>
              <a:rPr lang="en-US" dirty="0" err="1">
                <a:hlinkClick r:id="rId3"/>
              </a:rPr>
              <a:t>blogs.tlt.psu.edu</a:t>
            </a:r>
            <a:r>
              <a:rPr lang="en-US" dirty="0">
                <a:hlinkClick r:id="rId3"/>
              </a:rPr>
              <a:t>/projects/</a:t>
            </a:r>
            <a:r>
              <a:rPr lang="en-US" dirty="0" err="1">
                <a:hlinkClick r:id="rId3"/>
              </a:rPr>
              <a:t>accessibilitydemo</a:t>
            </a:r>
            <a:r>
              <a:rPr lang="en-US" dirty="0">
                <a:hlinkClick r:id="rId3"/>
              </a:rPr>
              <a:t>/DW/</a:t>
            </a:r>
            <a:r>
              <a:rPr lang="en-US" dirty="0" err="1">
                <a:hlinkClick r:id="rId3"/>
              </a:rPr>
              <a:t>formsreqerror.html</a:t>
            </a:r>
            <a:endParaRPr lang="en-US" dirty="0"/>
          </a:p>
        </p:txBody>
      </p:sp>
      <p:pic>
        <p:nvPicPr>
          <p:cNvPr id="4" name="Picture 3" descr="User form lists error in red box above. Forms below are properly labelled, but formatting of border suppliements information for sighted us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3091463"/>
            <a:ext cx="6526281" cy="363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604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Read your Compliance Sheriff reports carefully</a:t>
            </a:r>
          </a:p>
          <a:p>
            <a:pPr lvl="1"/>
            <a:r>
              <a:rPr lang="en-US" dirty="0" smtClean="0"/>
              <a:t>They point to code in question</a:t>
            </a:r>
          </a:p>
          <a:p>
            <a:r>
              <a:rPr lang="en-US" dirty="0" smtClean="0"/>
              <a:t>Adjust core templates</a:t>
            </a:r>
          </a:p>
          <a:p>
            <a:pPr lvl="1"/>
            <a:r>
              <a:rPr lang="en-US" dirty="0" smtClean="0"/>
              <a:t>Content providers may need some training</a:t>
            </a:r>
          </a:p>
          <a:p>
            <a:r>
              <a:rPr lang="en-US" dirty="0" smtClean="0"/>
              <a:t>Learn to incorporate low hanging fruit into workflow</a:t>
            </a:r>
          </a:p>
          <a:p>
            <a:r>
              <a:rPr lang="en-US" dirty="0" smtClean="0"/>
              <a:t>Breathe!</a:t>
            </a:r>
          </a:p>
          <a:p>
            <a:pPr lvl="1"/>
            <a:r>
              <a:rPr lang="en-US" dirty="0" smtClean="0"/>
              <a:t>We have until October 15,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3781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Firefox Testing Toolbars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71023"/>
            <a:ext cx="7201823" cy="490957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Favorite Firefox Toolbars</a:t>
            </a:r>
          </a:p>
          <a:p>
            <a:pPr lvl="1"/>
            <a:r>
              <a:rPr lang="en-US" dirty="0" smtClean="0"/>
              <a:t>WAVE – </a:t>
            </a:r>
            <a:r>
              <a:rPr lang="en-US" dirty="0" smtClean="0">
                <a:hlinkClick r:id="rId2"/>
              </a:rPr>
              <a:t>http://wave.webaim.org/toolbar</a:t>
            </a:r>
            <a:endParaRPr lang="en-US" dirty="0" smtClean="0"/>
          </a:p>
          <a:p>
            <a:pPr lvl="1"/>
            <a:r>
              <a:rPr lang="en-US" dirty="0"/>
              <a:t>FAE </a:t>
            </a:r>
            <a:r>
              <a:rPr lang="en-US" dirty="0" smtClean="0"/>
              <a:t>– </a:t>
            </a:r>
          </a:p>
          <a:p>
            <a:pPr lvl="2"/>
            <a:r>
              <a:rPr lang="en-US" b="0" dirty="0" smtClean="0">
                <a:hlinkClick r:id="rId3"/>
              </a:rPr>
              <a:t>https</a:t>
            </a:r>
            <a:r>
              <a:rPr lang="en-US" b="0" dirty="0">
                <a:hlinkClick r:id="rId3"/>
              </a:rPr>
              <a:t>://</a:t>
            </a:r>
            <a:r>
              <a:rPr lang="en-US" b="0" dirty="0" err="1">
                <a:hlinkClick r:id="rId3"/>
              </a:rPr>
              <a:t>addons.mozilla.org</a:t>
            </a:r>
            <a:r>
              <a:rPr lang="en-US" b="0" dirty="0">
                <a:hlinkClick r:id="rId3"/>
              </a:rPr>
              <a:t>/en-US/</a:t>
            </a:r>
            <a:r>
              <a:rPr lang="en-US" b="0" dirty="0" err="1">
                <a:hlinkClick r:id="rId3"/>
              </a:rPr>
              <a:t>firefox</a:t>
            </a:r>
            <a:r>
              <a:rPr lang="en-US" b="0" dirty="0">
                <a:hlinkClick r:id="rId3"/>
              </a:rPr>
              <a:t>/</a:t>
            </a:r>
            <a:r>
              <a:rPr lang="en-US" b="0" dirty="0" err="1">
                <a:hlinkClick r:id="rId3"/>
              </a:rPr>
              <a:t>addon</a:t>
            </a:r>
            <a:r>
              <a:rPr lang="en-US" b="0" dirty="0">
                <a:hlinkClick r:id="rId3"/>
              </a:rPr>
              <a:t>/accessibility-evaluation-</a:t>
            </a:r>
            <a:r>
              <a:rPr lang="en-US" b="0" dirty="0" err="1">
                <a:hlinkClick r:id="rId3"/>
              </a:rPr>
              <a:t>toolb</a:t>
            </a:r>
            <a:r>
              <a:rPr lang="en-US" b="0" dirty="0">
                <a:hlinkClick r:id="rId3"/>
              </a:rPr>
              <a:t>/</a:t>
            </a:r>
            <a:endParaRPr lang="en-US" b="0" dirty="0" smtClean="0"/>
          </a:p>
          <a:p>
            <a:pPr lvl="1"/>
            <a:r>
              <a:rPr lang="en-US" dirty="0" err="1" smtClean="0"/>
              <a:t>JuicyStudios</a:t>
            </a:r>
            <a:r>
              <a:rPr lang="en-US" dirty="0" smtClean="0"/>
              <a:t> (Color/ARIA) – </a:t>
            </a:r>
          </a:p>
          <a:p>
            <a:pPr lvl="2"/>
            <a:r>
              <a:rPr lang="en-US" b="0" dirty="0">
                <a:hlinkClick r:id="rId4"/>
              </a:rPr>
              <a:t>https://</a:t>
            </a:r>
            <a:r>
              <a:rPr lang="en-US" b="0" dirty="0" err="1">
                <a:hlinkClick r:id="rId4"/>
              </a:rPr>
              <a:t>addons.mozilla.org</a:t>
            </a:r>
            <a:r>
              <a:rPr lang="en-US" b="0" dirty="0">
                <a:hlinkClick r:id="rId4"/>
              </a:rPr>
              <a:t>/en-US/</a:t>
            </a:r>
            <a:r>
              <a:rPr lang="en-US" b="0" dirty="0" err="1">
                <a:hlinkClick r:id="rId4"/>
              </a:rPr>
              <a:t>firefox</a:t>
            </a:r>
            <a:r>
              <a:rPr lang="en-US" b="0" dirty="0">
                <a:hlinkClick r:id="rId4"/>
              </a:rPr>
              <a:t>/</a:t>
            </a:r>
            <a:r>
              <a:rPr lang="en-US" b="0" dirty="0" err="1">
                <a:hlinkClick r:id="rId4"/>
              </a:rPr>
              <a:t>addon</a:t>
            </a:r>
            <a:r>
              <a:rPr lang="en-US" b="0" dirty="0">
                <a:hlinkClick r:id="rId4"/>
              </a:rPr>
              <a:t>/juicy-studio-accessibility-too/</a:t>
            </a:r>
            <a:endParaRPr lang="en-US" b="0" dirty="0" smtClean="0"/>
          </a:p>
          <a:p>
            <a:pPr lvl="1"/>
            <a:r>
              <a:rPr lang="en-US" dirty="0" smtClean="0"/>
              <a:t>Jim Thatcher (Tables/ARIA)</a:t>
            </a:r>
          </a:p>
          <a:p>
            <a:pPr lvl="2"/>
            <a:r>
              <a:rPr lang="en-US" b="0" dirty="0">
                <a:hlinkClick r:id="rId5"/>
              </a:rPr>
              <a:t>http://jimthatcher.com/favelets</a:t>
            </a:r>
            <a:r>
              <a:rPr lang="en-US" b="0" dirty="0" smtClean="0">
                <a:hlinkClick r:id="rId5"/>
              </a:rPr>
              <a:t>/</a:t>
            </a:r>
            <a:endParaRPr lang="en-US" b="0" dirty="0"/>
          </a:p>
          <a:p>
            <a:r>
              <a:rPr lang="en-US" dirty="0" err="1"/>
              <a:t>AccessAbility</a:t>
            </a:r>
            <a:r>
              <a:rPr lang="en-US" dirty="0"/>
              <a:t> Site</a:t>
            </a:r>
            <a:endParaRPr lang="en-US" dirty="0">
              <a:hlinkClick r:id="rId6"/>
            </a:endParaRPr>
          </a:p>
          <a:p>
            <a:pPr lvl="1"/>
            <a:r>
              <a:rPr lang="en-US" dirty="0">
                <a:hlinkClick r:id="rId6"/>
              </a:rPr>
              <a:t>http://accessibility.psu.edu/headings</a:t>
            </a:r>
            <a:endParaRPr lang="en-US" dirty="0"/>
          </a:p>
          <a:p>
            <a:pPr lvl="1"/>
            <a:r>
              <a:rPr lang="en-US" dirty="0">
                <a:hlinkClick r:id="rId7"/>
              </a:rPr>
              <a:t>http://accessibillity.psu.edu/linktext</a:t>
            </a:r>
            <a:endParaRPr lang="en-US" dirty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5264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(w/o ALT Tags)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it’s a blocker</a:t>
            </a:r>
          </a:p>
          <a:p>
            <a:pPr lvl="1"/>
            <a:r>
              <a:rPr lang="en-US" dirty="0" smtClean="0"/>
              <a:t>If it’s not text, it’s not read by the </a:t>
            </a:r>
            <a:r>
              <a:rPr lang="en-US" dirty="0" err="1" smtClean="0"/>
              <a:t>screenreader</a:t>
            </a:r>
            <a:endParaRPr lang="en-US" dirty="0" smtClean="0"/>
          </a:p>
          <a:p>
            <a:pPr lvl="1"/>
            <a:r>
              <a:rPr lang="en-US" dirty="0" smtClean="0"/>
              <a:t>Also</a:t>
            </a:r>
          </a:p>
          <a:p>
            <a:pPr lvl="2"/>
            <a:r>
              <a:rPr lang="en-US" dirty="0" smtClean="0"/>
              <a:t>Image Maps</a:t>
            </a:r>
          </a:p>
          <a:p>
            <a:pPr lvl="2"/>
            <a:r>
              <a:rPr lang="en-US" dirty="0" smtClean="0"/>
              <a:t>Animations</a:t>
            </a:r>
          </a:p>
          <a:p>
            <a:r>
              <a:rPr lang="en-US" dirty="0" smtClean="0"/>
              <a:t>WCAG 2.0</a:t>
            </a:r>
          </a:p>
          <a:p>
            <a:pPr lvl="1"/>
            <a:r>
              <a:rPr lang="en-US" b="1" dirty="0" smtClean="0"/>
              <a:t>Guideline </a:t>
            </a:r>
            <a:r>
              <a:rPr lang="en-US" b="1" dirty="0"/>
              <a:t>1.1.1.</a:t>
            </a:r>
            <a:r>
              <a:rPr lang="en-US" dirty="0"/>
              <a:t>—</a:t>
            </a:r>
            <a:r>
              <a:rPr lang="en-US" dirty="0">
                <a:solidFill>
                  <a:srgbClr val="B40C78"/>
                </a:solidFill>
              </a:rPr>
              <a:t>"All non-text content that is presented to the user has a text alternative that serves the equivalent purpose."</a:t>
            </a:r>
          </a:p>
        </p:txBody>
      </p:sp>
    </p:spTree>
    <p:extLst>
      <p:ext uri="{BB962C8B-B14F-4D97-AF65-F5344CB8AC3E}">
        <p14:creationId xmlns:p14="http://schemas.microsoft.com/office/powerpoint/2010/main" val="2935041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 Tag/Text/Attribute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71024"/>
            <a:ext cx="6508377" cy="279301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Text which replaces image if it’s not visible</a:t>
            </a:r>
          </a:p>
          <a:p>
            <a:pPr lvl="1"/>
            <a:r>
              <a:rPr lang="en-US" dirty="0" smtClean="0"/>
              <a:t>Appears when image fails to load</a:t>
            </a:r>
          </a:p>
          <a:p>
            <a:r>
              <a:rPr lang="en-US" dirty="0" smtClean="0"/>
              <a:t>Example (HTML)</a:t>
            </a:r>
          </a:p>
          <a:p>
            <a:pPr lvl="1"/>
            <a:r>
              <a:rPr lang="en-US" dirty="0" smtClean="0"/>
              <a:t>&lt;</a:t>
            </a:r>
            <a:r>
              <a:rPr lang="en-US" dirty="0" err="1" smtClean="0"/>
              <a:t>img</a:t>
            </a:r>
            <a:r>
              <a:rPr lang="en-US" dirty="0" smtClean="0"/>
              <a:t> </a:t>
            </a:r>
            <a:r>
              <a:rPr lang="en-US" dirty="0" err="1" smtClean="0"/>
              <a:t>src</a:t>
            </a:r>
            <a:r>
              <a:rPr lang="en-US" dirty="0" smtClean="0"/>
              <a:t>=“</a:t>
            </a:r>
            <a:r>
              <a:rPr lang="en-US" dirty="0" err="1" smtClean="0"/>
              <a:t>twtlogo.gif</a:t>
            </a:r>
            <a:r>
              <a:rPr lang="en-US" dirty="0" smtClean="0"/>
              <a:t>” </a:t>
            </a:r>
            <a:r>
              <a:rPr lang="en-US" b="1" dirty="0" smtClean="0">
                <a:solidFill>
                  <a:srgbClr val="B40C78"/>
                </a:solidFill>
              </a:rPr>
              <a:t>alt=“TWT Certificate Program logo”</a:t>
            </a:r>
            <a:r>
              <a:rPr lang="en-US" b="1" dirty="0" smtClean="0">
                <a:solidFill>
                  <a:srgbClr val="008000"/>
                </a:solidFill>
              </a:rPr>
              <a:t> title=“Teaching with Technology”</a:t>
            </a:r>
            <a:r>
              <a:rPr lang="en-US" dirty="0" smtClean="0"/>
              <a:t>&gt;</a:t>
            </a:r>
          </a:p>
          <a:p>
            <a:pPr lvl="1"/>
            <a:r>
              <a:rPr lang="en-US" b="1" dirty="0" smtClean="0"/>
              <a:t>Title</a:t>
            </a:r>
            <a:r>
              <a:rPr lang="en-US" dirty="0" smtClean="0"/>
              <a:t>= Tool tip text</a:t>
            </a:r>
          </a:p>
        </p:txBody>
      </p:sp>
      <p:pic>
        <p:nvPicPr>
          <p:cNvPr id="4" name="Picture 3" descr="TWT Certificate Program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750465"/>
            <a:ext cx="2625545" cy="191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53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 Tag Style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71023"/>
            <a:ext cx="6983727" cy="499937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Concise, but Descriptive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</a:rPr>
              <a:t>NOT</a:t>
            </a:r>
            <a:r>
              <a:rPr lang="en-US" dirty="0" smtClean="0">
                <a:solidFill>
                  <a:srgbClr val="000000"/>
                </a:solidFill>
              </a:rPr>
              <a:t> “</a:t>
            </a:r>
            <a:r>
              <a:rPr lang="en-US" dirty="0">
                <a:solidFill>
                  <a:srgbClr val="000000"/>
                </a:solidFill>
              </a:rPr>
              <a:t>Our logo” </a:t>
            </a:r>
            <a:r>
              <a:rPr lang="en-US" dirty="0">
                <a:solidFill>
                  <a:srgbClr val="B40C78"/>
                </a:solidFill>
              </a:rPr>
              <a:t>(for what???</a:t>
            </a:r>
            <a:r>
              <a:rPr lang="en-US" dirty="0" smtClean="0">
                <a:solidFill>
                  <a:srgbClr val="B40C78"/>
                </a:solidFill>
              </a:rPr>
              <a:t>)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Or use blank ALT tag if information also in text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NOT</a:t>
            </a:r>
            <a:r>
              <a:rPr lang="en-US" dirty="0">
                <a:solidFill>
                  <a:srgbClr val="000000"/>
                </a:solidFill>
              </a:rPr>
              <a:t> “Created by ETS. Copyright Penn State” </a:t>
            </a:r>
            <a:r>
              <a:rPr lang="en-US" dirty="0" smtClean="0">
                <a:solidFill>
                  <a:srgbClr val="B40C78"/>
                </a:solidFill>
              </a:rPr>
              <a:t>(not the image content)</a:t>
            </a:r>
            <a:endParaRPr lang="en-US" dirty="0">
              <a:solidFill>
                <a:srgbClr val="B40C78"/>
              </a:solidFill>
            </a:endParaRPr>
          </a:p>
          <a:p>
            <a:pPr lvl="1"/>
            <a:r>
              <a:rPr lang="en-US" b="1" dirty="0" smtClean="0">
                <a:solidFill>
                  <a:srgbClr val="000000"/>
                </a:solidFill>
              </a:rPr>
              <a:t>Not necessary </a:t>
            </a:r>
            <a:r>
              <a:rPr lang="en-US" dirty="0" smtClean="0"/>
              <a:t>“TWT Certificate program. TWT is written on green chalkboard with USB cables emerging from bottom.” </a:t>
            </a:r>
            <a:r>
              <a:rPr lang="en-US" dirty="0" smtClean="0">
                <a:solidFill>
                  <a:srgbClr val="B40C78"/>
                </a:solidFill>
              </a:rPr>
              <a:t>(Wordy)</a:t>
            </a:r>
          </a:p>
          <a:p>
            <a:pPr lvl="1"/>
            <a:r>
              <a:rPr lang="en-US" b="1" dirty="0" smtClean="0"/>
              <a:t>OK</a:t>
            </a:r>
            <a:r>
              <a:rPr lang="en-US" dirty="0" smtClean="0"/>
              <a:t> “</a:t>
            </a:r>
            <a:r>
              <a:rPr lang="en-US" dirty="0"/>
              <a:t>TWT Certificate Program” </a:t>
            </a:r>
            <a:r>
              <a:rPr lang="en-US" dirty="0" smtClean="0">
                <a:solidFill>
                  <a:srgbClr val="B40C78"/>
                </a:solidFill>
              </a:rPr>
              <a:t>(Good choice)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Decorative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Includes toolbars, “smiling customer” images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ALT=“ ” </a:t>
            </a:r>
            <a:r>
              <a:rPr lang="en-US" dirty="0" smtClean="0">
                <a:solidFill>
                  <a:srgbClr val="B40C78"/>
                </a:solidFill>
              </a:rPr>
              <a:t>(blank ALT tag)</a:t>
            </a:r>
          </a:p>
        </p:txBody>
      </p:sp>
    </p:spTree>
    <p:extLst>
      <p:ext uri="{BB962C8B-B14F-4D97-AF65-F5344CB8AC3E}">
        <p14:creationId xmlns:p14="http://schemas.microsoft.com/office/powerpoint/2010/main" val="817771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18071"/>
            <a:ext cx="7391401" cy="684838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entury Schoolbook"/>
                <a:cs typeface="Century Schoolbook"/>
              </a:rPr>
              <a:t>ALT Tag </a:t>
            </a:r>
            <a:r>
              <a:rPr lang="en-US" dirty="0" smtClean="0">
                <a:solidFill>
                  <a:schemeClr val="tx1"/>
                </a:solidFill>
                <a:latin typeface="Century Schoolbook"/>
                <a:cs typeface="Century Schoolbook"/>
              </a:rPr>
              <a:t>Exercise</a:t>
            </a:r>
            <a:endParaRPr lang="en-US" dirty="0">
              <a:solidFill>
                <a:schemeClr val="tx1"/>
              </a:solidFill>
              <a:latin typeface="Century Schoolbook"/>
              <a:cs typeface="Century Schoolbook"/>
            </a:endParaRPr>
          </a:p>
        </p:txBody>
      </p:sp>
      <p:pic>
        <p:nvPicPr>
          <p:cNvPr id="12" name="Picture 11" descr="Visa &amp; Master Card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62" y="1119708"/>
            <a:ext cx="3219571" cy="1060995"/>
          </a:xfrm>
          <a:prstGeom prst="rect">
            <a:avLst/>
          </a:prstGeom>
        </p:spPr>
      </p:pic>
      <p:pic>
        <p:nvPicPr>
          <p:cNvPr id="13" name="Picture 12" descr="Elmo holding Penn State T-Shir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656" y="1119708"/>
            <a:ext cx="3048000" cy="2006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7362" y="2329560"/>
            <a:ext cx="2127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E-Commerce Site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56656" y="3132525"/>
            <a:ext cx="305722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Sesame Street Live at BJC</a:t>
            </a:r>
            <a:br>
              <a:rPr lang="en-US" dirty="0" smtClean="0"/>
            </a:br>
            <a:r>
              <a:rPr lang="en-US" sz="1600" b="1" dirty="0" smtClean="0"/>
              <a:t>Image from Penn State Live</a:t>
            </a:r>
            <a:endParaRPr lang="en-US" sz="1600" b="1" dirty="0"/>
          </a:p>
        </p:txBody>
      </p:sp>
      <p:pic>
        <p:nvPicPr>
          <p:cNvPr id="16" name="Picture 15" descr="Pyrite crystal appears to be 3 metalic cubes merg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62" y="3501857"/>
            <a:ext cx="2963541" cy="264208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56933" y="5774612"/>
            <a:ext cx="266081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Twinned Pyrite Crystal. </a:t>
            </a:r>
            <a:r>
              <a:rPr lang="en-US" dirty="0"/>
              <a:t/>
            </a:r>
            <a:br>
              <a:rPr lang="en-US" dirty="0"/>
            </a:br>
            <a:r>
              <a:rPr lang="en-US" sz="1600" b="1" dirty="0" smtClean="0"/>
              <a:t>Image from Wikipedia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091319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71024"/>
            <a:ext cx="6714314" cy="4550402"/>
          </a:xfrm>
        </p:spPr>
        <p:txBody>
          <a:bodyPr/>
          <a:lstStyle/>
          <a:p>
            <a:r>
              <a:rPr lang="en-US" dirty="0" smtClean="0"/>
              <a:t>These also support ALT tags</a:t>
            </a:r>
          </a:p>
          <a:p>
            <a:pPr lvl="1"/>
            <a:r>
              <a:rPr lang="en-US" dirty="0" smtClean="0"/>
              <a:t>Microsoft Office </a:t>
            </a:r>
          </a:p>
          <a:p>
            <a:pPr lvl="2"/>
            <a:r>
              <a:rPr lang="en-US" dirty="0" smtClean="0"/>
              <a:t>Right click </a:t>
            </a:r>
            <a:r>
              <a:rPr lang="en-US" smtClean="0"/>
              <a:t>image : </a:t>
            </a:r>
            <a:r>
              <a:rPr lang="en-US" dirty="0" smtClean="0"/>
              <a:t>Format </a:t>
            </a:r>
            <a:r>
              <a:rPr lang="en-US" smtClean="0"/>
              <a:t>Image : </a:t>
            </a:r>
            <a:r>
              <a:rPr lang="en-US" dirty="0" smtClean="0"/>
              <a:t>Alt text</a:t>
            </a:r>
          </a:p>
          <a:p>
            <a:pPr lvl="1"/>
            <a:r>
              <a:rPr lang="en-US" dirty="0" smtClean="0"/>
              <a:t>ANGEL/Blogs/CMS editors</a:t>
            </a:r>
          </a:p>
          <a:p>
            <a:pPr lvl="2"/>
            <a:r>
              <a:rPr lang="en-US" dirty="0" smtClean="0"/>
              <a:t>Look for Alternative Text or description field</a:t>
            </a:r>
          </a:p>
          <a:p>
            <a:pPr lvl="1"/>
            <a:r>
              <a:rPr lang="en-US" dirty="0" smtClean="0"/>
              <a:t>PDF (“Figures”)</a:t>
            </a:r>
          </a:p>
          <a:p>
            <a:pPr lvl="2"/>
            <a:r>
              <a:rPr lang="en-US" dirty="0" smtClean="0"/>
              <a:t>Accessibility Panel</a:t>
            </a:r>
          </a:p>
          <a:p>
            <a:pPr lvl="1"/>
            <a:r>
              <a:rPr lang="en-US" dirty="0" smtClean="0"/>
              <a:t>Details on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http://accessibility.psu.edu/images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208713"/>
      </p:ext>
    </p:extLst>
  </p:cSld>
  <p:clrMapOvr>
    <a:masterClrMapping/>
  </p:clrMapOvr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2485</TotalTime>
  <Words>2676</Words>
  <Application>Microsoft Macintosh PowerPoint</Application>
  <PresentationFormat>On-screen Show (4:3)</PresentationFormat>
  <Paragraphs>375</Paragraphs>
  <Slides>48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Plaza</vt:lpstr>
      <vt:lpstr>Accessibility Blockers &amp; How to Address them (Politely)</vt:lpstr>
      <vt:lpstr>Major Blockers (Summarized)</vt:lpstr>
      <vt:lpstr>More Blockers</vt:lpstr>
      <vt:lpstr>CMS Comments</vt:lpstr>
      <vt:lpstr>Image (w/o ALT Tags)</vt:lpstr>
      <vt:lpstr>ALT Tag/Text/Attribute</vt:lpstr>
      <vt:lpstr>ALT Tag Style Tips</vt:lpstr>
      <vt:lpstr>ALT Tag Exercise</vt:lpstr>
      <vt:lpstr>Other Technologies</vt:lpstr>
      <vt:lpstr>Complex Images</vt:lpstr>
      <vt:lpstr>Strategies</vt:lpstr>
      <vt:lpstr>Concept Map Image as  Text Outline</vt:lpstr>
      <vt:lpstr>Page/Documents Titles</vt:lpstr>
      <vt:lpstr>How to Fix</vt:lpstr>
      <vt:lpstr>Titles for Frames/iFrames</vt:lpstr>
      <vt:lpstr>Headings (H1, H2,…)</vt:lpstr>
      <vt:lpstr>Headings in Disguise</vt:lpstr>
      <vt:lpstr>With CSS Disabled</vt:lpstr>
      <vt:lpstr>Where should Headings Go?</vt:lpstr>
      <vt:lpstr>Nesting of Headings</vt:lpstr>
      <vt:lpstr>Link Text</vt:lpstr>
      <vt:lpstr>Link Text Issues</vt:lpstr>
      <vt:lpstr>Table Captions/Headers</vt:lpstr>
      <vt:lpstr>WCAG Guidelines on TABLEs</vt:lpstr>
      <vt:lpstr>Simple vs. Complex  Data Tables</vt:lpstr>
      <vt:lpstr>Caption Tag</vt:lpstr>
      <vt:lpstr>Headers with TH/SCOPE</vt:lpstr>
      <vt:lpstr>Table with Headers Code</vt:lpstr>
      <vt:lpstr>Other Table Tags</vt:lpstr>
      <vt:lpstr>Table Troubleshooting</vt:lpstr>
      <vt:lpstr>TABLE Troubleshooting 1</vt:lpstr>
      <vt:lpstr>Add Styled Captions, Headers</vt:lpstr>
      <vt:lpstr>Troubleshooting 2: Latin Verb Table</vt:lpstr>
      <vt:lpstr>Splitting Tables</vt:lpstr>
      <vt:lpstr>Very Very Complex Table</vt:lpstr>
      <vt:lpstr>Maybe it’s a List</vt:lpstr>
      <vt:lpstr>Forms in WCAG 2.0</vt:lpstr>
      <vt:lpstr>Properly Labeled Forms</vt:lpstr>
      <vt:lpstr>Required Fields</vt:lpstr>
      <vt:lpstr>Checkboxes/Radio Buttons</vt:lpstr>
      <vt:lpstr>Checkboxes/Radio Buttons Tags</vt:lpstr>
      <vt:lpstr>Other Tips</vt:lpstr>
      <vt:lpstr>Search Forms</vt:lpstr>
      <vt:lpstr>Batch Edit</vt:lpstr>
      <vt:lpstr>Drag and Drop</vt:lpstr>
      <vt:lpstr>Indicating Errors</vt:lpstr>
      <vt:lpstr>Conclusion</vt:lpstr>
      <vt:lpstr>Firefox Testing Toolbars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ejp10</dc:creator>
  <cp:lastModifiedBy>ejp10</cp:lastModifiedBy>
  <cp:revision>169</cp:revision>
  <dcterms:created xsi:type="dcterms:W3CDTF">2011-06-23T20:22:06Z</dcterms:created>
  <dcterms:modified xsi:type="dcterms:W3CDTF">2012-04-18T15:02:29Z</dcterms:modified>
</cp:coreProperties>
</file>